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0F72A-6FA8-4EB9-A5C3-20CDF241352E}" type="datetimeFigureOut">
              <a:rPr lang="en-US" smtClean="0"/>
              <a:t>11/12/2012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5CFC-28D0-43CE-8EEB-CA413AC3C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2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0F72A-6FA8-4EB9-A5C3-20CDF241352E}" type="datetimeFigureOut">
              <a:rPr lang="en-US" smtClean="0"/>
              <a:t>11/12/2012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5CFC-28D0-43CE-8EEB-CA413AC3C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38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0F72A-6FA8-4EB9-A5C3-20CDF241352E}" type="datetimeFigureOut">
              <a:rPr lang="en-US" smtClean="0"/>
              <a:t>11/12/2012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5CFC-28D0-43CE-8EEB-CA413AC3C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50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0F72A-6FA8-4EB9-A5C3-20CDF241352E}" type="datetimeFigureOut">
              <a:rPr lang="en-US" smtClean="0"/>
              <a:t>11/12/2012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5CFC-28D0-43CE-8EEB-CA413AC3C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021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0F72A-6FA8-4EB9-A5C3-20CDF241352E}" type="datetimeFigureOut">
              <a:rPr lang="en-US" smtClean="0"/>
              <a:t>11/12/2012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5CFC-28D0-43CE-8EEB-CA413AC3C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727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0F72A-6FA8-4EB9-A5C3-20CDF241352E}" type="datetimeFigureOut">
              <a:rPr lang="en-US" smtClean="0"/>
              <a:t>11/12/2012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5CFC-28D0-43CE-8EEB-CA413AC3C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520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0F72A-6FA8-4EB9-A5C3-20CDF241352E}" type="datetimeFigureOut">
              <a:rPr lang="en-US" smtClean="0"/>
              <a:t>11/12/2012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5CFC-28D0-43CE-8EEB-CA413AC3C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39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0F72A-6FA8-4EB9-A5C3-20CDF241352E}" type="datetimeFigureOut">
              <a:rPr lang="en-US" smtClean="0"/>
              <a:t>11/12/2012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5CFC-28D0-43CE-8EEB-CA413AC3C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02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0F72A-6FA8-4EB9-A5C3-20CDF241352E}" type="datetimeFigureOut">
              <a:rPr lang="en-US" smtClean="0"/>
              <a:t>11/12/2012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5CFC-28D0-43CE-8EEB-CA413AC3C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39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0F72A-6FA8-4EB9-A5C3-20CDF241352E}" type="datetimeFigureOut">
              <a:rPr lang="en-US" smtClean="0"/>
              <a:t>11/12/2012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5CFC-28D0-43CE-8EEB-CA413AC3C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79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0F72A-6FA8-4EB9-A5C3-20CDF241352E}" type="datetimeFigureOut">
              <a:rPr lang="en-US" smtClean="0"/>
              <a:t>11/12/2012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5CFC-28D0-43CE-8EEB-CA413AC3C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76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0F72A-6FA8-4EB9-A5C3-20CDF241352E}" type="datetimeFigureOut">
              <a:rPr lang="en-US" smtClean="0"/>
              <a:t>11/12/2012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45CFC-28D0-43CE-8EEB-CA413AC3C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814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Lecture 4, part 2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3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Comic Sans MS" pitchFamily="66" charset="0"/>
              </a:rPr>
              <a:t>Intracellular pH is usually near 7.2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307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Comic Sans MS" pitchFamily="66" charset="0"/>
              </a:rPr>
              <a:t>Use a weak acid buffer for which the </a:t>
            </a:r>
            <a:r>
              <a:rPr lang="en-US" dirty="0" err="1" smtClean="0">
                <a:latin typeface="Comic Sans MS" pitchFamily="66" charset="0"/>
              </a:rPr>
              <a:t>pK</a:t>
            </a:r>
            <a:r>
              <a:rPr lang="en-US" baseline="-25000" dirty="0" err="1" smtClean="0">
                <a:latin typeface="Comic Sans MS" pitchFamily="66" charset="0"/>
              </a:rPr>
              <a:t>a</a:t>
            </a:r>
            <a:r>
              <a:rPr lang="en-US" dirty="0" smtClean="0">
                <a:latin typeface="Comic Sans MS" pitchFamily="66" charset="0"/>
              </a:rPr>
              <a:t> is within 1 unit of 7.2</a:t>
            </a:r>
          </a:p>
          <a:p>
            <a:pPr lvl="1"/>
            <a:r>
              <a:rPr lang="en-US" dirty="0" smtClean="0">
                <a:latin typeface="Comic Sans MS" pitchFamily="66" charset="0"/>
              </a:rPr>
              <a:t>(look at this again 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)</a:t>
            </a:r>
          </a:p>
          <a:p>
            <a:r>
              <a:rPr lang="en-US" dirty="0" smtClean="0">
                <a:latin typeface="Comic Sans MS" pitchFamily="66" charset="0"/>
                <a:sym typeface="Wingdings" pitchFamily="2" charset="2"/>
              </a:rPr>
              <a:t>Inside cells typically buffered by phosphate:</a:t>
            </a:r>
          </a:p>
          <a:p>
            <a:pPr lvl="1"/>
            <a:r>
              <a:rPr lang="en-US" dirty="0" smtClean="0">
                <a:latin typeface="Comic Sans MS" pitchFamily="66" charset="0"/>
                <a:sym typeface="Wingdings" pitchFamily="2" charset="2"/>
              </a:rPr>
              <a:t>H</a:t>
            </a:r>
            <a:r>
              <a:rPr lang="en-US" baseline="-25000" dirty="0" smtClean="0">
                <a:latin typeface="Comic Sans MS" pitchFamily="66" charset="0"/>
                <a:sym typeface="Wingdings" pitchFamily="2" charset="2"/>
              </a:rPr>
              <a:t>2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PO</a:t>
            </a:r>
            <a:r>
              <a:rPr lang="en-US" baseline="-25000" dirty="0" smtClean="0">
                <a:latin typeface="Comic Sans MS" pitchFamily="66" charset="0"/>
                <a:sym typeface="Wingdings" pitchFamily="2" charset="2"/>
              </a:rPr>
              <a:t>4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  HPO</a:t>
            </a:r>
            <a:r>
              <a:rPr lang="en-US" baseline="-25000" dirty="0" smtClean="0">
                <a:latin typeface="Comic Sans MS" pitchFamily="66" charset="0"/>
                <a:sym typeface="Wingdings" pitchFamily="2" charset="2"/>
              </a:rPr>
              <a:t>4</a:t>
            </a:r>
            <a:r>
              <a:rPr lang="en-US" baseline="30000" dirty="0" smtClean="0">
                <a:latin typeface="Comic Sans MS" pitchFamily="66" charset="0"/>
                <a:sym typeface="Wingdings" pitchFamily="2" charset="2"/>
              </a:rPr>
              <a:t>2-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; </a:t>
            </a:r>
            <a:r>
              <a:rPr lang="en-US" dirty="0" err="1" smtClean="0">
                <a:latin typeface="Comic Sans MS" pitchFamily="66" charset="0"/>
                <a:sym typeface="Wingdings" pitchFamily="2" charset="2"/>
              </a:rPr>
              <a:t>pK’</a:t>
            </a:r>
            <a:r>
              <a:rPr lang="en-US" baseline="-25000" dirty="0" err="1" smtClean="0">
                <a:latin typeface="Comic Sans MS" pitchFamily="66" charset="0"/>
                <a:sym typeface="Wingdings" pitchFamily="2" charset="2"/>
              </a:rPr>
              <a:t>a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 =           6.7</a:t>
            </a:r>
          </a:p>
          <a:p>
            <a:pPr lvl="1"/>
            <a:r>
              <a:rPr lang="en-US" dirty="0" smtClean="0">
                <a:latin typeface="Comic Sans MS" pitchFamily="66" charset="0"/>
                <a:sym typeface="Wingdings" pitchFamily="2" charset="2"/>
              </a:rPr>
              <a:t>(</a:t>
            </a:r>
            <a:r>
              <a:rPr lang="en-US" dirty="0" err="1" smtClean="0">
                <a:latin typeface="Comic Sans MS" pitchFamily="66" charset="0"/>
                <a:sym typeface="Wingdings" pitchFamily="2" charset="2"/>
              </a:rPr>
              <a:t>pK’</a:t>
            </a:r>
            <a:r>
              <a:rPr lang="en-US" baseline="-25000" dirty="0" err="1" smtClean="0">
                <a:latin typeface="Comic Sans MS" pitchFamily="66" charset="0"/>
                <a:sym typeface="Wingdings" pitchFamily="2" charset="2"/>
              </a:rPr>
              <a:t>a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 is measured at a reasonable biological temperature)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6" name="Content Placeholder 7" descr="Mc03f20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1905000"/>
            <a:ext cx="4724400" cy="3124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306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Blood serum pH is 7.4 ± 0.05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4" name="GuntherLectur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1589" y="1676400"/>
            <a:ext cx="57912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6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Bicarbonate buffer 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Comic Sans MS" pitchFamily="66" charset="0"/>
              </a:rPr>
              <a:t>In the blood serum, the phosphate concentration is low so that cannot be the buffer</a:t>
            </a:r>
          </a:p>
          <a:p>
            <a:r>
              <a:rPr lang="en-US" dirty="0" smtClean="0">
                <a:latin typeface="Comic Sans MS" pitchFamily="66" charset="0"/>
              </a:rPr>
              <a:t>Consider the following series of </a:t>
            </a:r>
            <a:r>
              <a:rPr lang="en-US" dirty="0" err="1" smtClean="0">
                <a:latin typeface="Comic Sans MS" pitchFamily="66" charset="0"/>
              </a:rPr>
              <a:t>equilibria</a:t>
            </a:r>
            <a:r>
              <a:rPr lang="en-US" dirty="0" smtClean="0">
                <a:latin typeface="Comic Sans MS" pitchFamily="66" charset="0"/>
              </a:rPr>
              <a:t>:</a:t>
            </a:r>
          </a:p>
          <a:p>
            <a:endParaRPr lang="en-US" dirty="0" smtClean="0">
              <a:latin typeface="Comic Sans MS" pitchFamily="66" charset="0"/>
            </a:endParaRPr>
          </a:p>
          <a:p>
            <a:endParaRPr lang="en-US" dirty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The bicarbonate anion (HCO</a:t>
            </a:r>
            <a:r>
              <a:rPr lang="en-US" baseline="-25000" dirty="0" smtClean="0">
                <a:latin typeface="Comic Sans MS" pitchFamily="66" charset="0"/>
              </a:rPr>
              <a:t>3</a:t>
            </a:r>
            <a:r>
              <a:rPr lang="en-US" baseline="30000" dirty="0" smtClean="0">
                <a:latin typeface="Comic Sans MS" pitchFamily="66" charset="0"/>
              </a:rPr>
              <a:t>-</a:t>
            </a:r>
            <a:r>
              <a:rPr lang="en-US" dirty="0" smtClean="0">
                <a:latin typeface="Comic Sans MS" pitchFamily="66" charset="0"/>
              </a:rPr>
              <a:t>) is the most important buffer of blood serum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886200"/>
            <a:ext cx="7086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704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Bicarbonate buffer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omic Sans MS" pitchFamily="66" charset="0"/>
              </a:rPr>
              <a:t>The reaction:</a:t>
            </a:r>
          </a:p>
          <a:p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CO</a:t>
            </a:r>
            <a:r>
              <a:rPr lang="en-US" sz="2800" baseline="-25000" dirty="0" smtClean="0">
                <a:latin typeface="Comic Sans MS" pitchFamily="66" charset="0"/>
                <a:sym typeface="Wingdings" pitchFamily="2" charset="2"/>
              </a:rPr>
              <a:t>2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 + H</a:t>
            </a:r>
            <a:r>
              <a:rPr lang="en-US" sz="2800" baseline="-25000" dirty="0" smtClean="0">
                <a:latin typeface="Comic Sans MS" pitchFamily="66" charset="0"/>
                <a:sym typeface="Wingdings" pitchFamily="2" charset="2"/>
              </a:rPr>
              <a:t>2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O  H</a:t>
            </a:r>
            <a:r>
              <a:rPr lang="en-US" sz="2800" baseline="-25000" dirty="0" smtClean="0">
                <a:latin typeface="Comic Sans MS" pitchFamily="66" charset="0"/>
                <a:sym typeface="Wingdings" pitchFamily="2" charset="2"/>
              </a:rPr>
              <a:t>2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CO</a:t>
            </a:r>
            <a:r>
              <a:rPr lang="en-US" sz="2800" baseline="-25000" dirty="0" smtClean="0">
                <a:latin typeface="Comic Sans MS" pitchFamily="66" charset="0"/>
                <a:sym typeface="Wingdings" pitchFamily="2" charset="2"/>
              </a:rPr>
              <a:t>3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 (+ H</a:t>
            </a:r>
            <a:r>
              <a:rPr lang="en-US" sz="2800" baseline="-25000" dirty="0" smtClean="0">
                <a:latin typeface="Comic Sans MS" pitchFamily="66" charset="0"/>
                <a:sym typeface="Wingdings" pitchFamily="2" charset="2"/>
              </a:rPr>
              <a:t>2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O)  HCO</a:t>
            </a:r>
            <a:r>
              <a:rPr lang="en-US" sz="2800" baseline="-25000" dirty="0" smtClean="0">
                <a:latin typeface="Comic Sans MS" pitchFamily="66" charset="0"/>
                <a:sym typeface="Wingdings" pitchFamily="2" charset="2"/>
              </a:rPr>
              <a:t>3</a:t>
            </a:r>
            <a:r>
              <a:rPr lang="en-US" sz="2800" baseline="30000" dirty="0" smtClean="0">
                <a:latin typeface="Comic Sans MS" pitchFamily="66" charset="0"/>
                <a:sym typeface="Wingdings" pitchFamily="2" charset="2"/>
              </a:rPr>
              <a:t>-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 + H</a:t>
            </a:r>
            <a:r>
              <a:rPr lang="en-US" sz="2800" baseline="-25000" dirty="0" smtClean="0">
                <a:latin typeface="Comic Sans MS" pitchFamily="66" charset="0"/>
                <a:sym typeface="Wingdings" pitchFamily="2" charset="2"/>
              </a:rPr>
              <a:t>3</a:t>
            </a:r>
            <a:r>
              <a:rPr lang="en-US" sz="2800" dirty="0" smtClean="0">
                <a:latin typeface="Comic Sans MS" pitchFamily="66" charset="0"/>
                <a:sym typeface="Wingdings" pitchFamily="2" charset="2"/>
              </a:rPr>
              <a:t>O</a:t>
            </a:r>
            <a:r>
              <a:rPr lang="en-US" sz="2800" baseline="30000" dirty="0" smtClean="0">
                <a:latin typeface="Comic Sans MS" pitchFamily="66" charset="0"/>
                <a:sym typeface="Wingdings" pitchFamily="2" charset="2"/>
              </a:rPr>
              <a:t>+</a:t>
            </a:r>
          </a:p>
          <a:p>
            <a:pPr lvl="1"/>
            <a:r>
              <a:rPr lang="en-US" dirty="0" smtClean="0">
                <a:latin typeface="Comic Sans MS" pitchFamily="66" charset="0"/>
                <a:sym typeface="Wingdings" pitchFamily="2" charset="2"/>
              </a:rPr>
              <a:t>Is rapidly catalyzed by an enzyme which skips the middle reaction (i.e., no actual H</a:t>
            </a:r>
            <a:r>
              <a:rPr lang="en-US" baseline="-25000" dirty="0" smtClean="0">
                <a:latin typeface="Comic Sans MS" pitchFamily="66" charset="0"/>
                <a:sym typeface="Wingdings" pitchFamily="2" charset="2"/>
              </a:rPr>
              <a:t>2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CO</a:t>
            </a:r>
            <a:r>
              <a:rPr lang="en-US" baseline="-25000" dirty="0" smtClean="0">
                <a:latin typeface="Comic Sans MS" pitchFamily="66" charset="0"/>
                <a:sym typeface="Wingdings" pitchFamily="2" charset="2"/>
              </a:rPr>
              <a:t>3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 is formed)</a:t>
            </a:r>
          </a:p>
          <a:p>
            <a:r>
              <a:rPr lang="en-US" dirty="0" smtClean="0">
                <a:latin typeface="Comic Sans MS" pitchFamily="66" charset="0"/>
                <a:sym typeface="Wingdings" pitchFamily="2" charset="2"/>
              </a:rPr>
              <a:t>So the two forms of bicarbonate buffer in the serum are CO</a:t>
            </a:r>
            <a:r>
              <a:rPr lang="en-US" baseline="-25000" dirty="0" smtClean="0">
                <a:latin typeface="Comic Sans MS" pitchFamily="66" charset="0"/>
                <a:sym typeface="Wingdings" pitchFamily="2" charset="2"/>
              </a:rPr>
              <a:t>2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 (</a:t>
            </a:r>
            <a:r>
              <a:rPr lang="en-US" dirty="0" err="1" smtClean="0">
                <a:latin typeface="Comic Sans MS" pitchFamily="66" charset="0"/>
                <a:sym typeface="Wingdings" pitchFamily="2" charset="2"/>
              </a:rPr>
              <a:t>aq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) (the acidic form) AND HCO</a:t>
            </a:r>
            <a:r>
              <a:rPr lang="en-US" baseline="-25000" dirty="0" smtClean="0">
                <a:latin typeface="Comic Sans MS" pitchFamily="66" charset="0"/>
                <a:sym typeface="Wingdings" pitchFamily="2" charset="2"/>
              </a:rPr>
              <a:t>3</a:t>
            </a:r>
            <a:r>
              <a:rPr lang="en-US" baseline="30000" dirty="0" smtClean="0">
                <a:latin typeface="Comic Sans MS" pitchFamily="66" charset="0"/>
                <a:sym typeface="Wingdings" pitchFamily="2" charset="2"/>
              </a:rPr>
              <a:t>-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 (the basic form)</a:t>
            </a:r>
          </a:p>
        </p:txBody>
      </p:sp>
    </p:spTree>
    <p:extLst>
      <p:ext uri="{BB962C8B-B14F-4D97-AF65-F5344CB8AC3E}">
        <p14:creationId xmlns:p14="http://schemas.microsoft.com/office/powerpoint/2010/main" val="392018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Bicarbonate Buffer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Comic Sans MS" pitchFamily="66" charset="0"/>
                <a:sym typeface="Wingdings" pitchFamily="2" charset="2"/>
              </a:rPr>
              <a:t>CO</a:t>
            </a:r>
            <a:r>
              <a:rPr lang="en-US" baseline="-25000" dirty="0" smtClean="0">
                <a:latin typeface="Comic Sans MS" pitchFamily="66" charset="0"/>
                <a:sym typeface="Wingdings" pitchFamily="2" charset="2"/>
              </a:rPr>
              <a:t>2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 (</a:t>
            </a:r>
            <a:r>
              <a:rPr lang="en-US" dirty="0" err="1" smtClean="0">
                <a:latin typeface="Comic Sans MS" pitchFamily="66" charset="0"/>
                <a:sym typeface="Wingdings" pitchFamily="2" charset="2"/>
              </a:rPr>
              <a:t>aq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) (the acidic form) AND HCO</a:t>
            </a:r>
            <a:r>
              <a:rPr lang="en-US" baseline="-25000" dirty="0" smtClean="0">
                <a:latin typeface="Comic Sans MS" pitchFamily="66" charset="0"/>
                <a:sym typeface="Wingdings" pitchFamily="2" charset="2"/>
              </a:rPr>
              <a:t>3</a:t>
            </a:r>
            <a:r>
              <a:rPr lang="en-US" baseline="30000" dirty="0" smtClean="0">
                <a:latin typeface="Comic Sans MS" pitchFamily="66" charset="0"/>
                <a:sym typeface="Wingdings" pitchFamily="2" charset="2"/>
              </a:rPr>
              <a:t>-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 (the basic form) together make up serum bicarbonate buffer</a:t>
            </a:r>
          </a:p>
          <a:p>
            <a:r>
              <a:rPr lang="en-US" dirty="0" smtClean="0">
                <a:latin typeface="Comic Sans MS" pitchFamily="66" charset="0"/>
                <a:sym typeface="Wingdings" pitchFamily="2" charset="2"/>
              </a:rPr>
              <a:t>The </a:t>
            </a:r>
            <a:r>
              <a:rPr lang="en-US" dirty="0" err="1" smtClean="0">
                <a:latin typeface="Comic Sans MS" pitchFamily="66" charset="0"/>
                <a:sym typeface="Wingdings" pitchFamily="2" charset="2"/>
              </a:rPr>
              <a:t>pK’a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 for this equilibrium is 6.1</a:t>
            </a:r>
          </a:p>
          <a:p>
            <a:pPr lvl="1"/>
            <a:r>
              <a:rPr lang="en-US" dirty="0" smtClean="0">
                <a:latin typeface="Comic Sans MS" pitchFamily="66" charset="0"/>
                <a:sym typeface="Wingdings" pitchFamily="2" charset="2"/>
              </a:rPr>
              <a:t>So at pH 7.4, [bicarbonate] &gt;&gt; [CO</a:t>
            </a:r>
            <a:r>
              <a:rPr lang="en-US" baseline="-25000" dirty="0" smtClean="0">
                <a:latin typeface="Comic Sans MS" pitchFamily="66" charset="0"/>
                <a:sym typeface="Wingdings" pitchFamily="2" charset="2"/>
              </a:rPr>
              <a:t>2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 (</a:t>
            </a:r>
            <a:r>
              <a:rPr lang="en-US" dirty="0" err="1" smtClean="0">
                <a:latin typeface="Comic Sans MS" pitchFamily="66" charset="0"/>
                <a:sym typeface="Wingdings" pitchFamily="2" charset="2"/>
              </a:rPr>
              <a:t>aq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)]</a:t>
            </a:r>
          </a:p>
          <a:p>
            <a:r>
              <a:rPr lang="en-US" dirty="0" smtClean="0">
                <a:latin typeface="Comic Sans MS" pitchFamily="66" charset="0"/>
                <a:sym typeface="Wingdings" pitchFamily="2" charset="2"/>
              </a:rPr>
              <a:t>In the lungs:</a:t>
            </a:r>
          </a:p>
          <a:p>
            <a:pPr lvl="1"/>
            <a:r>
              <a:rPr lang="en-US" dirty="0" smtClean="0">
                <a:latin typeface="Comic Sans MS" pitchFamily="66" charset="0"/>
                <a:sym typeface="Wingdings" pitchFamily="2" charset="2"/>
              </a:rPr>
              <a:t>CO</a:t>
            </a:r>
            <a:r>
              <a:rPr lang="en-US" baseline="-25000" dirty="0" smtClean="0">
                <a:latin typeface="Comic Sans MS" pitchFamily="66" charset="0"/>
                <a:sym typeface="Wingdings" pitchFamily="2" charset="2"/>
              </a:rPr>
              <a:t>2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 (</a:t>
            </a:r>
            <a:r>
              <a:rPr lang="en-US" dirty="0" err="1" smtClean="0">
                <a:latin typeface="Comic Sans MS" pitchFamily="66" charset="0"/>
                <a:sym typeface="Wingdings" pitchFamily="2" charset="2"/>
              </a:rPr>
              <a:t>aq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) is in equilibrium with CO</a:t>
            </a:r>
            <a:r>
              <a:rPr lang="en-US" baseline="-25000" dirty="0" smtClean="0">
                <a:latin typeface="Comic Sans MS" pitchFamily="66" charset="0"/>
                <a:sym typeface="Wingdings" pitchFamily="2" charset="2"/>
              </a:rPr>
              <a:t>2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 (g)</a:t>
            </a:r>
          </a:p>
          <a:p>
            <a:pPr lvl="1"/>
            <a:r>
              <a:rPr lang="en-US" dirty="0" err="1" smtClean="0">
                <a:latin typeface="Comic Sans MS" pitchFamily="66" charset="0"/>
                <a:sym typeface="Wingdings" pitchFamily="2" charset="2"/>
              </a:rPr>
              <a:t>Alvaeolar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 [CO</a:t>
            </a:r>
            <a:r>
              <a:rPr lang="en-US" baseline="-25000" dirty="0" smtClean="0">
                <a:latin typeface="Comic Sans MS" pitchFamily="66" charset="0"/>
                <a:sym typeface="Wingdings" pitchFamily="2" charset="2"/>
              </a:rPr>
              <a:t>2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] is low compared to serum [CO</a:t>
            </a:r>
            <a:r>
              <a:rPr lang="en-US" baseline="-25000" dirty="0" smtClean="0">
                <a:latin typeface="Comic Sans MS" pitchFamily="66" charset="0"/>
                <a:sym typeface="Wingdings" pitchFamily="2" charset="2"/>
              </a:rPr>
              <a:t>2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 (</a:t>
            </a:r>
            <a:r>
              <a:rPr lang="en-US" dirty="0" err="1" smtClean="0">
                <a:latin typeface="Comic Sans MS" pitchFamily="66" charset="0"/>
                <a:sym typeface="Wingdings" pitchFamily="2" charset="2"/>
              </a:rPr>
              <a:t>aq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)]</a:t>
            </a:r>
          </a:p>
          <a:p>
            <a:pPr lvl="1"/>
            <a:r>
              <a:rPr lang="en-US" dirty="0" smtClean="0">
                <a:latin typeface="Comic Sans MS" pitchFamily="66" charset="0"/>
                <a:sym typeface="Wingdings" pitchFamily="2" charset="2"/>
              </a:rPr>
              <a:t>So CO</a:t>
            </a:r>
            <a:r>
              <a:rPr lang="en-US" baseline="-25000" dirty="0" smtClean="0">
                <a:latin typeface="Comic Sans MS" pitchFamily="66" charset="0"/>
                <a:sym typeface="Wingdings" pitchFamily="2" charset="2"/>
              </a:rPr>
              <a:t>2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 goes down its concentration gradient into the gas phase and is breathed out</a:t>
            </a:r>
            <a:endParaRPr 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24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Bicarbonate buffer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This equilibrium:  CO</a:t>
            </a:r>
            <a:r>
              <a:rPr lang="en-US" baseline="-25000" dirty="0" smtClean="0">
                <a:latin typeface="Comic Sans MS" pitchFamily="66" charset="0"/>
              </a:rPr>
              <a:t>2</a:t>
            </a:r>
            <a:r>
              <a:rPr lang="en-US" dirty="0" smtClean="0">
                <a:latin typeface="Comic Sans MS" pitchFamily="66" charset="0"/>
              </a:rPr>
              <a:t> (</a:t>
            </a:r>
            <a:r>
              <a:rPr lang="en-US" dirty="0" err="1" smtClean="0">
                <a:latin typeface="Comic Sans MS" pitchFamily="66" charset="0"/>
              </a:rPr>
              <a:t>aq</a:t>
            </a:r>
            <a:r>
              <a:rPr lang="en-US" dirty="0" smtClean="0">
                <a:latin typeface="Comic Sans MS" pitchFamily="66" charset="0"/>
              </a:rPr>
              <a:t>) 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 CO</a:t>
            </a:r>
            <a:r>
              <a:rPr lang="en-US" baseline="-25000" dirty="0" smtClean="0">
                <a:latin typeface="Comic Sans MS" pitchFamily="66" charset="0"/>
                <a:sym typeface="Wingdings" pitchFamily="2" charset="2"/>
              </a:rPr>
              <a:t>2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 (g)</a:t>
            </a:r>
          </a:p>
          <a:p>
            <a:pPr lvl="1"/>
            <a:r>
              <a:rPr lang="en-US" dirty="0" smtClean="0">
                <a:latin typeface="Comic Sans MS" pitchFamily="66" charset="0"/>
                <a:sym typeface="Wingdings" pitchFamily="2" charset="2"/>
              </a:rPr>
              <a:t>Means that when the serum undergoes an acid challenge which drives the HCO</a:t>
            </a:r>
            <a:r>
              <a:rPr lang="en-US" baseline="-25000" dirty="0" smtClean="0">
                <a:latin typeface="Comic Sans MS" pitchFamily="66" charset="0"/>
                <a:sym typeface="Wingdings" pitchFamily="2" charset="2"/>
              </a:rPr>
              <a:t>3</a:t>
            </a:r>
            <a:r>
              <a:rPr lang="en-US" baseline="30000" dirty="0" smtClean="0">
                <a:latin typeface="Comic Sans MS" pitchFamily="66" charset="0"/>
                <a:sym typeface="Wingdings" pitchFamily="2" charset="2"/>
              </a:rPr>
              <a:t>-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 + H</a:t>
            </a:r>
            <a:r>
              <a:rPr lang="en-US" baseline="30000" dirty="0" smtClean="0">
                <a:latin typeface="Comic Sans MS" pitchFamily="66" charset="0"/>
                <a:sym typeface="Wingdings" pitchFamily="2" charset="2"/>
              </a:rPr>
              <a:t>+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  CO</a:t>
            </a:r>
            <a:r>
              <a:rPr lang="en-US" baseline="-25000" dirty="0" smtClean="0">
                <a:latin typeface="Comic Sans MS" pitchFamily="66" charset="0"/>
                <a:sym typeface="Wingdings" pitchFamily="2" charset="2"/>
              </a:rPr>
              <a:t>2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 (</a:t>
            </a:r>
            <a:r>
              <a:rPr lang="en-US" dirty="0" err="1" smtClean="0">
                <a:latin typeface="Comic Sans MS" pitchFamily="66" charset="0"/>
                <a:sym typeface="Wingdings" pitchFamily="2" charset="2"/>
              </a:rPr>
              <a:t>aq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) equilibrium reaction toward the right, the excess CO</a:t>
            </a:r>
            <a:r>
              <a:rPr lang="en-US" baseline="-25000" dirty="0" smtClean="0">
                <a:latin typeface="Comic Sans MS" pitchFamily="66" charset="0"/>
                <a:sym typeface="Wingdings" pitchFamily="2" charset="2"/>
              </a:rPr>
              <a:t>2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 produced is removed at the lungs and the pH does not change much until a significant amount of HCO</a:t>
            </a:r>
            <a:r>
              <a:rPr lang="en-US" baseline="-25000" dirty="0" smtClean="0">
                <a:latin typeface="Comic Sans MS" pitchFamily="66" charset="0"/>
                <a:sym typeface="Wingdings" pitchFamily="2" charset="2"/>
              </a:rPr>
              <a:t>3</a:t>
            </a:r>
            <a:r>
              <a:rPr lang="en-US" baseline="30000" dirty="0" smtClean="0">
                <a:latin typeface="Comic Sans MS" pitchFamily="66" charset="0"/>
                <a:sym typeface="Wingdings" pitchFamily="2" charset="2"/>
              </a:rPr>
              <a:t>-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 has reacted with the acid</a:t>
            </a:r>
            <a:endParaRPr 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66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Comic Sans MS" pitchFamily="66" charset="0"/>
              </a:rPr>
              <a:t>Back to our diabetic patient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Comic Sans MS" pitchFamily="66" charset="0"/>
              </a:rPr>
              <a:t>The diabetic patient’s liver is making a lot of </a:t>
            </a:r>
            <a:r>
              <a:rPr lang="en-US" dirty="0" err="1" smtClean="0">
                <a:latin typeface="Comic Sans MS" pitchFamily="66" charset="0"/>
              </a:rPr>
              <a:t>acetoacetic</a:t>
            </a:r>
            <a:r>
              <a:rPr lang="en-US" dirty="0" smtClean="0">
                <a:latin typeface="Comic Sans MS" pitchFamily="66" charset="0"/>
              </a:rPr>
              <a:t> acid (CH</a:t>
            </a:r>
            <a:r>
              <a:rPr lang="en-US" baseline="-25000" dirty="0" smtClean="0">
                <a:latin typeface="Comic Sans MS" pitchFamily="66" charset="0"/>
              </a:rPr>
              <a:t>3</a:t>
            </a:r>
            <a:r>
              <a:rPr lang="en-US" dirty="0" smtClean="0">
                <a:latin typeface="Comic Sans MS" pitchFamily="66" charset="0"/>
              </a:rPr>
              <a:t>COCH</a:t>
            </a:r>
            <a:r>
              <a:rPr lang="en-US" baseline="-25000" dirty="0" smtClean="0">
                <a:latin typeface="Comic Sans MS" pitchFamily="66" charset="0"/>
              </a:rPr>
              <a:t>2</a:t>
            </a:r>
            <a:r>
              <a:rPr lang="en-US" dirty="0" smtClean="0">
                <a:latin typeface="Comic Sans MS" pitchFamily="66" charset="0"/>
              </a:rPr>
              <a:t>CO</a:t>
            </a:r>
            <a:r>
              <a:rPr lang="en-US" baseline="-25000" dirty="0" smtClean="0">
                <a:latin typeface="Comic Sans MS" pitchFamily="66" charset="0"/>
              </a:rPr>
              <a:t>2</a:t>
            </a:r>
            <a:r>
              <a:rPr lang="en-US" dirty="0" smtClean="0">
                <a:latin typeface="Comic Sans MS" pitchFamily="66" charset="0"/>
              </a:rPr>
              <a:t>H)</a:t>
            </a:r>
          </a:p>
          <a:p>
            <a:pPr lvl="1"/>
            <a:r>
              <a:rPr lang="en-US" dirty="0" smtClean="0">
                <a:latin typeface="Comic Sans MS" pitchFamily="66" charset="0"/>
              </a:rPr>
              <a:t>This is acidic and dissociates to produce H</a:t>
            </a:r>
            <a:r>
              <a:rPr lang="en-US" baseline="30000" dirty="0" smtClean="0">
                <a:latin typeface="Comic Sans MS" pitchFamily="66" charset="0"/>
              </a:rPr>
              <a:t>+</a:t>
            </a:r>
            <a:r>
              <a:rPr lang="en-US" dirty="0" smtClean="0">
                <a:latin typeface="Comic Sans MS" pitchFamily="66" charset="0"/>
              </a:rPr>
              <a:t> and acetoacetate when it reaches the serum (pH 7.4 is higher than the </a:t>
            </a:r>
            <a:r>
              <a:rPr lang="en-US" dirty="0" err="1" smtClean="0">
                <a:latin typeface="Comic Sans MS" pitchFamily="66" charset="0"/>
              </a:rPr>
              <a:t>pK</a:t>
            </a:r>
            <a:r>
              <a:rPr lang="en-US" baseline="-25000" dirty="0" err="1" smtClean="0">
                <a:latin typeface="Comic Sans MS" pitchFamily="66" charset="0"/>
              </a:rPr>
              <a:t>a</a:t>
            </a:r>
            <a:r>
              <a:rPr lang="en-US" dirty="0" smtClean="0">
                <a:latin typeface="Comic Sans MS" pitchFamily="66" charset="0"/>
              </a:rPr>
              <a:t> (near 4) so it tends to be </a:t>
            </a:r>
            <a:r>
              <a:rPr lang="en-US" dirty="0" err="1" smtClean="0">
                <a:latin typeface="Comic Sans MS" pitchFamily="66" charset="0"/>
              </a:rPr>
              <a:t>unprotonated</a:t>
            </a:r>
            <a:r>
              <a:rPr lang="en-US" dirty="0" smtClean="0">
                <a:latin typeface="Comic Sans MS" pitchFamily="66" charset="0"/>
              </a:rPr>
              <a:t>)</a:t>
            </a:r>
          </a:p>
          <a:p>
            <a:pPr lvl="1"/>
            <a:r>
              <a:rPr lang="en-US" dirty="0" smtClean="0">
                <a:latin typeface="Comic Sans MS" pitchFamily="66" charset="0"/>
              </a:rPr>
              <a:t>The H</a:t>
            </a:r>
            <a:r>
              <a:rPr lang="en-US" baseline="30000" dirty="0" smtClean="0">
                <a:latin typeface="Comic Sans MS" pitchFamily="66" charset="0"/>
              </a:rPr>
              <a:t>+</a:t>
            </a:r>
            <a:r>
              <a:rPr lang="en-US" dirty="0" smtClean="0">
                <a:latin typeface="Comic Sans MS" pitchFamily="66" charset="0"/>
              </a:rPr>
              <a:t> released reacts with serum bicarbonate:  H</a:t>
            </a:r>
            <a:r>
              <a:rPr lang="en-US" baseline="30000" dirty="0" smtClean="0">
                <a:latin typeface="Comic Sans MS" pitchFamily="66" charset="0"/>
              </a:rPr>
              <a:t>+</a:t>
            </a:r>
            <a:r>
              <a:rPr lang="en-US" dirty="0" smtClean="0">
                <a:latin typeface="Comic Sans MS" pitchFamily="66" charset="0"/>
              </a:rPr>
              <a:t> + HCO</a:t>
            </a:r>
            <a:r>
              <a:rPr lang="en-US" baseline="-25000" dirty="0" smtClean="0">
                <a:latin typeface="Comic Sans MS" pitchFamily="66" charset="0"/>
              </a:rPr>
              <a:t>3</a:t>
            </a:r>
            <a:r>
              <a:rPr lang="en-US" baseline="30000" dirty="0" smtClean="0">
                <a:latin typeface="Comic Sans MS" pitchFamily="66" charset="0"/>
              </a:rPr>
              <a:t>-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  H</a:t>
            </a:r>
            <a:r>
              <a:rPr lang="en-US" baseline="-25000" dirty="0" smtClean="0">
                <a:latin typeface="Comic Sans MS" pitchFamily="66" charset="0"/>
                <a:sym typeface="Wingdings" pitchFamily="2" charset="2"/>
              </a:rPr>
              <a:t>2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O + CO</a:t>
            </a:r>
            <a:r>
              <a:rPr lang="en-US" baseline="-25000" dirty="0" smtClean="0">
                <a:latin typeface="Comic Sans MS" pitchFamily="66" charset="0"/>
                <a:sym typeface="Wingdings" pitchFamily="2" charset="2"/>
              </a:rPr>
              <a:t>2</a:t>
            </a:r>
          </a:p>
          <a:p>
            <a:pPr lvl="1"/>
            <a:r>
              <a:rPr lang="en-US" dirty="0" smtClean="0">
                <a:latin typeface="Comic Sans MS" pitchFamily="66" charset="0"/>
                <a:sym typeface="Wingdings" pitchFamily="2" charset="2"/>
              </a:rPr>
              <a:t>The excess CO</a:t>
            </a:r>
            <a:r>
              <a:rPr lang="en-US" baseline="-25000" dirty="0" smtClean="0">
                <a:latin typeface="Comic Sans MS" pitchFamily="66" charset="0"/>
                <a:sym typeface="Wingdings" pitchFamily="2" charset="2"/>
              </a:rPr>
              <a:t>2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 gets breathed out but [HCO</a:t>
            </a:r>
            <a:r>
              <a:rPr lang="en-US" baseline="-25000" dirty="0" smtClean="0">
                <a:latin typeface="Comic Sans MS" pitchFamily="66" charset="0"/>
                <a:sym typeface="Wingdings" pitchFamily="2" charset="2"/>
              </a:rPr>
              <a:t>3</a:t>
            </a:r>
            <a:r>
              <a:rPr lang="en-US" baseline="30000" dirty="0" smtClean="0">
                <a:latin typeface="Comic Sans MS" pitchFamily="66" charset="0"/>
                <a:sym typeface="Wingdings" pitchFamily="2" charset="2"/>
              </a:rPr>
              <a:t>-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] decreases, changing the HCO</a:t>
            </a:r>
            <a:r>
              <a:rPr lang="en-US" baseline="-25000" dirty="0" smtClean="0">
                <a:latin typeface="Comic Sans MS" pitchFamily="66" charset="0"/>
                <a:sym typeface="Wingdings" pitchFamily="2" charset="2"/>
              </a:rPr>
              <a:t>3</a:t>
            </a:r>
            <a:r>
              <a:rPr lang="en-US" baseline="30000" dirty="0" smtClean="0">
                <a:latin typeface="Comic Sans MS" pitchFamily="66" charset="0"/>
                <a:sym typeface="Wingdings" pitchFamily="2" charset="2"/>
              </a:rPr>
              <a:t>-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:CO</a:t>
            </a:r>
            <a:r>
              <a:rPr lang="en-US" baseline="-25000" dirty="0" smtClean="0">
                <a:latin typeface="Comic Sans MS" pitchFamily="66" charset="0"/>
                <a:sym typeface="Wingdings" pitchFamily="2" charset="2"/>
              </a:rPr>
              <a:t>2</a:t>
            </a:r>
            <a:r>
              <a:rPr lang="en-US" dirty="0" smtClean="0">
                <a:latin typeface="Comic Sans MS" pitchFamily="66" charset="0"/>
                <a:sym typeface="Wingdings" pitchFamily="2" charset="2"/>
              </a:rPr>
              <a:t> ratio and the pH decreases (gets more acidic)</a:t>
            </a:r>
            <a:endParaRPr 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783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425</Words>
  <Application>Microsoft Office PowerPoint</Application>
  <PresentationFormat>On-screen Show (4:3)</PresentationFormat>
  <Paragraphs>35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Lecture 4, part 2</vt:lpstr>
      <vt:lpstr>Intracellular pH is usually near 7.2</vt:lpstr>
      <vt:lpstr>Blood serum pH is 7.4 ± 0.05</vt:lpstr>
      <vt:lpstr>Bicarbonate buffer </vt:lpstr>
      <vt:lpstr>Bicarbonate buffer</vt:lpstr>
      <vt:lpstr>Bicarbonate Buffer</vt:lpstr>
      <vt:lpstr>Bicarbonate buffer</vt:lpstr>
      <vt:lpstr>Back to our diabetic patient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4, part 2</dc:title>
  <dc:creator>Michael Gunther</dc:creator>
  <cp:lastModifiedBy>Michael Gunther</cp:lastModifiedBy>
  <cp:revision>2</cp:revision>
  <dcterms:created xsi:type="dcterms:W3CDTF">2012-05-18T18:56:10Z</dcterms:created>
  <dcterms:modified xsi:type="dcterms:W3CDTF">2012-11-12T20:06:23Z</dcterms:modified>
</cp:coreProperties>
</file>