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92" r:id="rId3"/>
    <p:sldId id="278" r:id="rId4"/>
    <p:sldId id="275" r:id="rId5"/>
    <p:sldId id="276" r:id="rId6"/>
    <p:sldId id="277" r:id="rId7"/>
    <p:sldId id="274" r:id="rId8"/>
    <p:sldId id="279" r:id="rId9"/>
    <p:sldId id="280" r:id="rId10"/>
    <p:sldId id="281" r:id="rId11"/>
    <p:sldId id="282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9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12F9-3E14-4F41-AC5D-359BF301C2D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CA04-12A9-481D-8D38-868FFCFA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12F9-3E14-4F41-AC5D-359BF301C2D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CA04-12A9-481D-8D38-868FFCFA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12F9-3E14-4F41-AC5D-359BF301C2D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CA04-12A9-481D-8D38-868FFCFA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7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12F9-3E14-4F41-AC5D-359BF301C2D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CA04-12A9-481D-8D38-868FFCFA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12F9-3E14-4F41-AC5D-359BF301C2D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CA04-12A9-481D-8D38-868FFCFA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4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12F9-3E14-4F41-AC5D-359BF301C2D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CA04-12A9-481D-8D38-868FFCFA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12F9-3E14-4F41-AC5D-359BF301C2D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CA04-12A9-481D-8D38-868FFCFA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12F9-3E14-4F41-AC5D-359BF301C2D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CA04-12A9-481D-8D38-868FFCFA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12F9-3E14-4F41-AC5D-359BF301C2D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CA04-12A9-481D-8D38-868FFCFA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3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12F9-3E14-4F41-AC5D-359BF301C2D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CA04-12A9-481D-8D38-868FFCFA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2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12F9-3E14-4F41-AC5D-359BF301C2D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CA04-12A9-481D-8D38-868FFCFA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49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912F9-3E14-4F41-AC5D-359BF301C2D3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2CA04-12A9-481D-8D38-868FFCFAD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1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22463"/>
            <a:ext cx="9144000" cy="2387600"/>
          </a:xfrm>
        </p:spPr>
        <p:txBody>
          <a:bodyPr/>
          <a:lstStyle/>
          <a:p>
            <a:r>
              <a:rPr lang="en-US" dirty="0" smtClean="0"/>
              <a:t>HPL Client Recognition Reception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0063"/>
            <a:ext cx="9144000" cy="1655762"/>
          </a:xfrm>
        </p:spPr>
        <p:txBody>
          <a:bodyPr/>
          <a:lstStyle/>
          <a:p>
            <a:r>
              <a:rPr lang="en-US" dirty="0" smtClean="0"/>
              <a:t>Thank you for coming!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u="sng" dirty="0"/>
              <a:t>WVU Human Performance Lab was </a:t>
            </a:r>
            <a:r>
              <a:rPr lang="en-US" i="1" u="sng" dirty="0" smtClean="0"/>
              <a:t>awarded as</a:t>
            </a:r>
            <a:endParaRPr lang="en-US" i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“PEIA Weight Management Program Preferred Provider</a:t>
            </a:r>
            <a:r>
              <a:rPr lang="en-US" sz="4000" dirty="0" smtClean="0"/>
              <a:t>”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/>
              <a:t>WVU School of </a:t>
            </a:r>
            <a:r>
              <a:rPr lang="en-US" sz="4000" dirty="0" smtClean="0"/>
              <a:t>Medicine Dean’s </a:t>
            </a:r>
            <a:r>
              <a:rPr lang="en-US" sz="4000" dirty="0"/>
              <a:t>Award for </a:t>
            </a:r>
            <a:r>
              <a:rPr lang="en-US" sz="4000" dirty="0" smtClean="0"/>
              <a:t>Excellence to HPL </a:t>
            </a:r>
            <a:r>
              <a:rPr lang="en-US" sz="4000" dirty="0"/>
              <a:t>Faculty &amp; Staff for Service</a:t>
            </a:r>
          </a:p>
          <a:p>
            <a:pPr lvl="0" algn="ctr"/>
            <a:endParaRPr lang="en-US" sz="3200" dirty="0" smtClean="0"/>
          </a:p>
          <a:p>
            <a:pPr lvl="0" algn="ctr"/>
            <a:endParaRPr lang="en-US" sz="3200" dirty="0"/>
          </a:p>
          <a:p>
            <a:pPr marL="0" lvl="0" indent="0" algn="ctr">
              <a:buNone/>
            </a:pPr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0">
        <p:fad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u="sng" dirty="0"/>
              <a:t>The WVU HPL has been Featured in:</a:t>
            </a:r>
            <a:r>
              <a:rPr lang="en-US" u="sng" dirty="0"/>
              <a:t/>
            </a:r>
            <a:br>
              <a:rPr lang="en-US" u="sng" dirty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8184"/>
            <a:ext cx="10515600" cy="568981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dirty="0"/>
              <a:t>Your local newspaper, Dominion </a:t>
            </a:r>
            <a:r>
              <a:rPr lang="en-US" sz="4000" dirty="0" smtClean="0"/>
              <a:t>Post</a:t>
            </a:r>
          </a:p>
          <a:p>
            <a:pPr lvl="0" algn="ctr"/>
            <a:endParaRPr lang="en-US" sz="4000" dirty="0" smtClean="0"/>
          </a:p>
          <a:p>
            <a:pPr lvl="0" algn="ctr"/>
            <a:r>
              <a:rPr lang="en-US" sz="4000" dirty="0" smtClean="0"/>
              <a:t>The </a:t>
            </a:r>
            <a:r>
              <a:rPr lang="en-US" sz="4000" dirty="0"/>
              <a:t>WVU Daily </a:t>
            </a:r>
            <a:r>
              <a:rPr lang="en-US" sz="4000" dirty="0" smtClean="0"/>
              <a:t>Athenaeum school newspaper</a:t>
            </a:r>
          </a:p>
          <a:p>
            <a:pPr lvl="0" algn="ctr"/>
            <a:endParaRPr lang="en-US" sz="4000" dirty="0" smtClean="0"/>
          </a:p>
          <a:p>
            <a:pPr lvl="0" algn="ctr"/>
            <a:r>
              <a:rPr lang="en-US" sz="4000" dirty="0" smtClean="0"/>
              <a:t>The </a:t>
            </a:r>
            <a:r>
              <a:rPr lang="en-US" sz="4000" dirty="0"/>
              <a:t>“</a:t>
            </a:r>
            <a:r>
              <a:rPr lang="en-US" sz="4000" dirty="0" smtClean="0"/>
              <a:t>Center” the </a:t>
            </a:r>
            <a:r>
              <a:rPr lang="en-US" sz="4000" dirty="0"/>
              <a:t>WVU HealthCare </a:t>
            </a:r>
            <a:r>
              <a:rPr lang="en-US" sz="4000" dirty="0" smtClean="0"/>
              <a:t>Magazine</a:t>
            </a:r>
          </a:p>
          <a:p>
            <a:pPr lvl="0" algn="ctr"/>
            <a:endParaRPr lang="en-US" sz="4000" dirty="0"/>
          </a:p>
          <a:p>
            <a:pPr algn="ctr"/>
            <a:r>
              <a:rPr lang="en-US" sz="4000" dirty="0"/>
              <a:t>WVU E-News</a:t>
            </a:r>
          </a:p>
          <a:p>
            <a:pPr lvl="0" algn="ctr"/>
            <a:endParaRPr lang="en-US" sz="4000" dirty="0" smtClean="0"/>
          </a:p>
          <a:p>
            <a:pPr algn="ctr"/>
            <a:r>
              <a:rPr lang="en-US" sz="4000" dirty="0"/>
              <a:t>The WVU Employee Health Newsletters</a:t>
            </a:r>
          </a:p>
          <a:p>
            <a:pPr lvl="0" algn="ctr"/>
            <a:endParaRPr lang="en-US" dirty="0"/>
          </a:p>
          <a:p>
            <a:pPr lvl="0"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4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0">
        <p:fad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78036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82" y="0"/>
            <a:ext cx="387803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64" y="0"/>
            <a:ext cx="387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8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28" y="-8930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Faculty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86818" y="2766740"/>
            <a:ext cx="162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Stephen </a:t>
            </a:r>
            <a:r>
              <a:rPr lang="en-US" dirty="0" err="1" smtClean="0"/>
              <a:t>Alway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89108" y="5057803"/>
            <a:ext cx="162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Danny Bonner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48762" y="4945016"/>
            <a:ext cx="162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Dave </a:t>
            </a:r>
            <a:r>
              <a:rPr lang="en-US" dirty="0" err="1" smtClean="0"/>
              <a:t>Donely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00816" y="2766740"/>
            <a:ext cx="162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Guy Hornsby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098793" y="4938866"/>
            <a:ext cx="162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Lori Sherlock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2586" y="4931732"/>
            <a:ext cx="162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Jim Thomas </a:t>
            </a:r>
            <a:endParaRPr lang="en-US" dirty="0"/>
          </a:p>
        </p:txBody>
      </p:sp>
      <p:pic>
        <p:nvPicPr>
          <p:cNvPr id="1040" name="Picture 16" descr="Diana Gilleland Directory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594" y="984466"/>
            <a:ext cx="1436632" cy="179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Stephen Alway Directory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952" y="980942"/>
            <a:ext cx="1428026" cy="178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Daniel Bonner Directory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91" y="3174440"/>
            <a:ext cx="1436632" cy="179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David Donley Directory 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594" y="3156967"/>
            <a:ext cx="1448742" cy="181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Guyton Hornsby Directory Ph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816" y="970151"/>
            <a:ext cx="1448742" cy="181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Lori Sherlock Directory Pho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93" y="3128605"/>
            <a:ext cx="1411991" cy="176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James Thomas Directory Pho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543" y="3161667"/>
            <a:ext cx="1436042" cy="179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89108" y="2728372"/>
            <a:ext cx="229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Diana </a:t>
            </a:r>
            <a:r>
              <a:rPr lang="en-US" dirty="0" err="1" smtClean="0"/>
              <a:t>Gilleland</a:t>
            </a:r>
            <a:endParaRPr lang="en-US" dirty="0"/>
          </a:p>
        </p:txBody>
      </p:sp>
      <p:pic>
        <p:nvPicPr>
          <p:cNvPr id="1042" name="Picture 18" descr="Mathew Lively Directory Phot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552" y="970150"/>
            <a:ext cx="1434436" cy="179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37953" y="2751361"/>
            <a:ext cx="204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Matthew Lively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4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7506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/>
              <a:t>Did you know the HPL provides several services to the community?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2509"/>
            <a:ext cx="10515600" cy="566939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400" dirty="0"/>
              <a:t>Last year alone</a:t>
            </a:r>
            <a:r>
              <a:rPr lang="en-US" dirty="0" smtClean="0"/>
              <a:t>:</a:t>
            </a:r>
          </a:p>
          <a:p>
            <a:pPr algn="ctr"/>
            <a:r>
              <a:rPr lang="en-US" sz="3600" dirty="0" smtClean="0"/>
              <a:t>HPL </a:t>
            </a:r>
            <a:r>
              <a:rPr lang="en-US" sz="3600" dirty="0"/>
              <a:t>Faculty and GA’s participated in the </a:t>
            </a:r>
            <a:r>
              <a:rPr lang="en-US" sz="3600" dirty="0" smtClean="0"/>
              <a:t>WVU </a:t>
            </a:r>
            <a:r>
              <a:rPr lang="en-US" sz="3600" dirty="0"/>
              <a:t>Employee Money Matters </a:t>
            </a:r>
            <a:r>
              <a:rPr lang="en-US" sz="3600" dirty="0" smtClean="0"/>
              <a:t>Event at </a:t>
            </a:r>
            <a:r>
              <a:rPr lang="en-US" sz="3600" dirty="0"/>
              <a:t>the Alumni </a:t>
            </a:r>
            <a:r>
              <a:rPr lang="en-US" sz="3600" dirty="0" smtClean="0"/>
              <a:t>Center</a:t>
            </a:r>
          </a:p>
          <a:p>
            <a:pPr algn="ctr"/>
            <a:endParaRPr lang="en-US" sz="3600" dirty="0"/>
          </a:p>
          <a:p>
            <a:pPr lvl="0" algn="ctr"/>
            <a:r>
              <a:rPr lang="en-US" sz="3600" dirty="0"/>
              <a:t>HPL Faculty, GA’s and Interns participated in the WVU Human Performance Department’s Balance Screening Event</a:t>
            </a:r>
          </a:p>
          <a:p>
            <a:pPr algn="ctr"/>
            <a:endParaRPr lang="en-US" sz="3600" dirty="0" smtClean="0"/>
          </a:p>
          <a:p>
            <a:pPr lvl="0" algn="ctr"/>
            <a:r>
              <a:rPr lang="en-US" sz="3600" dirty="0"/>
              <a:t>HPL Faculty and GA’s work the Freshman Academy for Incoming Students each Fall Semester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1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0">
        <p:fad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/>
              <a:t>Did you know the HPL provides several services to the community?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379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dirty="0"/>
              <a:t>Last year alone</a:t>
            </a:r>
            <a:r>
              <a:rPr lang="en-US" dirty="0" smtClean="0"/>
              <a:t>:</a:t>
            </a:r>
          </a:p>
          <a:p>
            <a:pPr lvl="0" algn="ctr"/>
            <a:r>
              <a:rPr lang="en-US" sz="4000" dirty="0"/>
              <a:t>HPL Faculty and GA’s worked the </a:t>
            </a:r>
            <a:r>
              <a:rPr lang="en-US" sz="4000" dirty="0" smtClean="0"/>
              <a:t>WVU </a:t>
            </a:r>
            <a:r>
              <a:rPr lang="en-US" sz="4000" dirty="0"/>
              <a:t>Employee Health Fair at the Alumni </a:t>
            </a:r>
            <a:r>
              <a:rPr lang="en-US" sz="4000" dirty="0" smtClean="0"/>
              <a:t>Center</a:t>
            </a:r>
          </a:p>
          <a:p>
            <a:pPr lvl="0" algn="ctr"/>
            <a:endParaRPr lang="en-US" sz="4000" dirty="0"/>
          </a:p>
          <a:p>
            <a:pPr lvl="0" algn="ctr"/>
            <a:r>
              <a:rPr lang="en-US" sz="4000" dirty="0"/>
              <a:t>HPL Faculty were featured on the television </a:t>
            </a:r>
            <a:r>
              <a:rPr lang="en-US" sz="4000" dirty="0" smtClean="0"/>
              <a:t>show “WVU </a:t>
            </a:r>
            <a:r>
              <a:rPr lang="en-US" sz="4000" dirty="0"/>
              <a:t>Doctor’s on Call</a:t>
            </a:r>
            <a:r>
              <a:rPr lang="en-US" sz="4000" dirty="0" smtClean="0"/>
              <a:t>”</a:t>
            </a:r>
          </a:p>
          <a:p>
            <a:pPr lvl="0" algn="ctr"/>
            <a:endParaRPr lang="en-US" sz="4000" dirty="0"/>
          </a:p>
          <a:p>
            <a:pPr lvl="0" algn="ctr"/>
            <a:r>
              <a:rPr lang="en-US" sz="4000" dirty="0"/>
              <a:t>HPL Faculty, GA’s, and Interns have raised money and walked in </a:t>
            </a:r>
            <a:r>
              <a:rPr lang="en-US" sz="4000" dirty="0" smtClean="0"/>
              <a:t>the American </a:t>
            </a:r>
            <a:r>
              <a:rPr lang="en-US" sz="4000" dirty="0"/>
              <a:t>Heart Association’s Walk-a-thon for the </a:t>
            </a:r>
            <a:r>
              <a:rPr lang="en-US" sz="4000" dirty="0" smtClean="0"/>
              <a:t>last </a:t>
            </a:r>
            <a:r>
              <a:rPr lang="en-US" sz="4000" dirty="0"/>
              <a:t>11 years!</a:t>
            </a:r>
          </a:p>
          <a:p>
            <a:pPr lvl="0" algn="ctr"/>
            <a:endParaRPr lang="en-US" dirty="0"/>
          </a:p>
          <a:p>
            <a:pPr lvl="0"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0">
        <p:fad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/>
              <a:t>Did you know the HPL provides several services to the community?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9725"/>
            <a:ext cx="10515600" cy="5658275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Last year alone:</a:t>
            </a:r>
          </a:p>
          <a:p>
            <a:pPr lvl="0" algn="ctr"/>
            <a:r>
              <a:rPr lang="en-US" sz="3600" dirty="0"/>
              <a:t>HPL Faculty have provided lectures to several </a:t>
            </a:r>
            <a:r>
              <a:rPr lang="en-US" sz="3600" dirty="0" smtClean="0"/>
              <a:t>Diabetes </a:t>
            </a:r>
            <a:r>
              <a:rPr lang="en-US" sz="3600" dirty="0"/>
              <a:t>Support Groups in </a:t>
            </a:r>
            <a:r>
              <a:rPr lang="en-US" sz="3600" dirty="0" smtClean="0"/>
              <a:t>WV</a:t>
            </a:r>
          </a:p>
          <a:p>
            <a:pPr lvl="0" algn="ctr"/>
            <a:endParaRPr lang="en-US" sz="3600" dirty="0"/>
          </a:p>
          <a:p>
            <a:pPr algn="ctr"/>
            <a:r>
              <a:rPr lang="en-US" sz="3600" dirty="0"/>
              <a:t>HPL Faculty have provided services along with the WVU Hospitals Diabetes Education Center</a:t>
            </a:r>
          </a:p>
          <a:p>
            <a:pPr lvl="0" algn="ctr"/>
            <a:endParaRPr lang="en-US" sz="3600" dirty="0" smtClean="0"/>
          </a:p>
          <a:p>
            <a:pPr lvl="0" algn="ctr"/>
            <a:r>
              <a:rPr lang="en-US" sz="3600" dirty="0"/>
              <a:t>HPL GA’s provided </a:t>
            </a:r>
            <a:r>
              <a:rPr lang="en-US" sz="3600" dirty="0" err="1"/>
              <a:t>Healthly</a:t>
            </a:r>
            <a:r>
              <a:rPr lang="en-US" sz="3600" dirty="0"/>
              <a:t> Lifestyle lectures to </a:t>
            </a:r>
            <a:r>
              <a:rPr lang="en-US" sz="3600" dirty="0" smtClean="0"/>
              <a:t>NOVIS </a:t>
            </a:r>
            <a:r>
              <a:rPr lang="en-US" sz="3600" dirty="0"/>
              <a:t>(Alcon) plant employees in Fairmont, WV</a:t>
            </a:r>
          </a:p>
          <a:p>
            <a:pPr lvl="0"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3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0">
        <p:fad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0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/>
              <a:t>Did you know the HPL provides several services to the community?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2196"/>
            <a:ext cx="10515600" cy="584971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400" dirty="0"/>
              <a:t>Last year alone</a:t>
            </a:r>
            <a:r>
              <a:rPr lang="en-US" sz="4400" dirty="0" smtClean="0"/>
              <a:t>:</a:t>
            </a:r>
          </a:p>
          <a:p>
            <a:pPr lvl="0" algn="ctr"/>
            <a:r>
              <a:rPr lang="en-US" sz="3600" dirty="0"/>
              <a:t>HPL Faculty and Interns provides screenings to the WVU Dining Services Employees at the Employee Health </a:t>
            </a:r>
            <a:r>
              <a:rPr lang="en-US" sz="3600" dirty="0" smtClean="0"/>
              <a:t>Fair</a:t>
            </a:r>
          </a:p>
          <a:p>
            <a:pPr lvl="0" algn="ctr"/>
            <a:endParaRPr lang="en-US" sz="3600" dirty="0"/>
          </a:p>
          <a:p>
            <a:pPr lvl="0" algn="ctr"/>
            <a:r>
              <a:rPr lang="en-US" sz="3600" dirty="0"/>
              <a:t>HPL GA’s and Interns provided Screenings and Education to the local  residents of the </a:t>
            </a:r>
            <a:r>
              <a:rPr lang="en-US" sz="3600" dirty="0" smtClean="0"/>
              <a:t>Village </a:t>
            </a:r>
            <a:r>
              <a:rPr lang="en-US" sz="3600" dirty="0"/>
              <a:t>of Heritage Point, in </a:t>
            </a:r>
            <a:r>
              <a:rPr lang="en-US" sz="3600" dirty="0" smtClean="0"/>
              <a:t>Morgantown</a:t>
            </a:r>
          </a:p>
          <a:p>
            <a:pPr lvl="0" algn="ctr"/>
            <a:endParaRPr lang="en-US" sz="3600" dirty="0"/>
          </a:p>
          <a:p>
            <a:pPr algn="ctr"/>
            <a:r>
              <a:rPr lang="en-US" sz="3600" dirty="0"/>
              <a:t>HPL Faculty provided lectures to local power plant employees at First Energy in Point Marion, PA</a:t>
            </a:r>
          </a:p>
          <a:p>
            <a:pPr lvl="0" algn="ctr"/>
            <a:endParaRPr lang="en-US" sz="3200" dirty="0"/>
          </a:p>
          <a:p>
            <a:pPr lvl="0" algn="ctr"/>
            <a:endParaRPr lang="en-US" sz="3200" dirty="0"/>
          </a:p>
          <a:p>
            <a:pPr algn="ctr"/>
            <a:endParaRPr lang="en-US" sz="4400" dirty="0" smtClean="0"/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0">
        <p:fad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/>
              <a:t>Did you know the HPL provides several services to the community?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4400" dirty="0"/>
              <a:t>Last year alone</a:t>
            </a:r>
            <a:r>
              <a:rPr lang="en-US" dirty="0" smtClean="0"/>
              <a:t>:</a:t>
            </a:r>
          </a:p>
          <a:p>
            <a:pPr lvl="0" algn="ctr"/>
            <a:r>
              <a:rPr lang="en-US" sz="4000" dirty="0" smtClean="0"/>
              <a:t>HPL </a:t>
            </a:r>
            <a:r>
              <a:rPr lang="en-US" sz="4000" dirty="0"/>
              <a:t>Interns worked </a:t>
            </a:r>
            <a:r>
              <a:rPr lang="en-US" sz="4000" dirty="0" smtClean="0"/>
              <a:t>the Health </a:t>
            </a:r>
            <a:r>
              <a:rPr lang="en-US" sz="4000" dirty="0"/>
              <a:t>South </a:t>
            </a:r>
            <a:r>
              <a:rPr lang="en-US" sz="4000" dirty="0" err="1" smtClean="0"/>
              <a:t>Mountainview</a:t>
            </a:r>
            <a:r>
              <a:rPr lang="en-US" sz="4000" dirty="0"/>
              <a:t> </a:t>
            </a:r>
            <a:r>
              <a:rPr lang="en-US" sz="4000" dirty="0" smtClean="0"/>
              <a:t>Rehab Hospital’s Employee </a:t>
            </a:r>
            <a:r>
              <a:rPr lang="en-US" sz="4000" dirty="0"/>
              <a:t>Health </a:t>
            </a:r>
            <a:r>
              <a:rPr lang="en-US" sz="4000" dirty="0" smtClean="0"/>
              <a:t>Fair</a:t>
            </a:r>
          </a:p>
          <a:p>
            <a:pPr lvl="0" algn="ctr"/>
            <a:endParaRPr lang="en-US" sz="4000" dirty="0" smtClean="0"/>
          </a:p>
          <a:p>
            <a:pPr lvl="0" algn="ctr"/>
            <a:r>
              <a:rPr lang="en-US" sz="4000" dirty="0" smtClean="0"/>
              <a:t>HPL </a:t>
            </a:r>
            <a:r>
              <a:rPr lang="en-US" sz="4000" dirty="0"/>
              <a:t>Faculty and Interns worked the WVU Heart </a:t>
            </a:r>
            <a:r>
              <a:rPr lang="en-US" sz="4000" dirty="0" smtClean="0"/>
              <a:t>Institute’s “Women </a:t>
            </a:r>
            <a:r>
              <a:rPr lang="en-US" sz="4000" dirty="0"/>
              <a:t>Love Your Heart” Event</a:t>
            </a:r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4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0">
        <p:fad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u="sng" dirty="0"/>
              <a:t>Did you know the HPL has collaborated with several WVU Schools on research projects such as:</a:t>
            </a:r>
            <a:br>
              <a:rPr lang="en-US" i="1" u="sng" dirty="0"/>
            </a:br>
            <a:endParaRPr lang="en-US" i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597025"/>
            <a:ext cx="5181600" cy="4351338"/>
          </a:xfrm>
        </p:spPr>
        <p:txBody>
          <a:bodyPr>
            <a:noAutofit/>
          </a:bodyPr>
          <a:lstStyle/>
          <a:p>
            <a:r>
              <a:rPr lang="en-US" sz="3600" b="1" i="1" dirty="0"/>
              <a:t>Diabetes</a:t>
            </a:r>
            <a:endParaRPr lang="en-US" sz="3600" b="1" dirty="0"/>
          </a:p>
          <a:p>
            <a:r>
              <a:rPr lang="en-US" sz="3600" b="1" i="1" dirty="0"/>
              <a:t>Resveratrol &amp; Green Tea</a:t>
            </a:r>
            <a:endParaRPr lang="en-US" sz="3600" b="1" dirty="0"/>
          </a:p>
          <a:p>
            <a:r>
              <a:rPr lang="en-US" sz="3600" b="1" i="1" dirty="0"/>
              <a:t>Strength and Conditioning</a:t>
            </a:r>
            <a:endParaRPr lang="en-US" sz="3600" b="1" dirty="0"/>
          </a:p>
          <a:p>
            <a:r>
              <a:rPr lang="en-US" sz="3600" b="1" i="1" dirty="0"/>
              <a:t>Balance</a:t>
            </a:r>
            <a:endParaRPr lang="en-US" sz="3600" b="1" dirty="0"/>
          </a:p>
          <a:p>
            <a:r>
              <a:rPr lang="en-US" sz="3600" b="1" i="1" dirty="0"/>
              <a:t>Breast Cancer</a:t>
            </a:r>
            <a:endParaRPr lang="en-US" sz="3600" b="1" dirty="0"/>
          </a:p>
          <a:p>
            <a:r>
              <a:rPr lang="en-US" sz="3600" b="1" i="1" dirty="0"/>
              <a:t>Metabolic Syndrome</a:t>
            </a:r>
            <a:endParaRPr lang="en-US" sz="3600" b="1" dirty="0"/>
          </a:p>
          <a:p>
            <a:r>
              <a:rPr lang="en-US" sz="3600" b="1" i="1" dirty="0"/>
              <a:t>Heart </a:t>
            </a:r>
            <a:r>
              <a:rPr lang="en-US" sz="3600" b="1" i="1" dirty="0" smtClean="0"/>
              <a:t>Disease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i="1" dirty="0"/>
              <a:t>Sleep Disturbance in Athletes</a:t>
            </a:r>
          </a:p>
          <a:p>
            <a:r>
              <a:rPr lang="en-US" sz="3600" b="1" i="1" dirty="0"/>
              <a:t>Aqua Stretching</a:t>
            </a:r>
            <a:endParaRPr lang="en-US" sz="3600" b="1" dirty="0"/>
          </a:p>
          <a:p>
            <a:r>
              <a:rPr lang="en-US" sz="3600" b="1" i="1" dirty="0"/>
              <a:t>Executive Functioning in Elderly</a:t>
            </a:r>
            <a:endParaRPr lang="en-US" sz="3600" b="1" dirty="0"/>
          </a:p>
          <a:p>
            <a:r>
              <a:rPr lang="en-US" sz="3600" b="1" i="1" dirty="0"/>
              <a:t>Academic Integrity of Online Teaching</a:t>
            </a:r>
            <a:endParaRPr lang="en-US" sz="3600" b="1" dirty="0"/>
          </a:p>
          <a:p>
            <a:r>
              <a:rPr lang="en-US" sz="3600" b="1" i="1" dirty="0"/>
              <a:t>And more!</a:t>
            </a: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2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0">
        <p:fad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024" y="155355"/>
            <a:ext cx="4960172" cy="22920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i="1" u="sng" dirty="0"/>
              <a:t>Exercise Physiology Faculty are part of the </a:t>
            </a:r>
            <a:r>
              <a:rPr lang="en-US" sz="4000" i="1" u="sng" dirty="0" smtClean="0"/>
              <a:t> </a:t>
            </a:r>
            <a:r>
              <a:rPr lang="en-US" sz="4000" i="1" u="sng" dirty="0"/>
              <a:t/>
            </a:r>
            <a:br>
              <a:rPr lang="en-US" sz="4000" i="1" u="sng" dirty="0"/>
            </a:br>
            <a:r>
              <a:rPr lang="en-US" sz="4000" i="1" u="sng" dirty="0"/>
              <a:t> </a:t>
            </a:r>
            <a:r>
              <a:rPr lang="en-US" sz="4000" i="1" u="sng" dirty="0" smtClean="0"/>
              <a:t>“</a:t>
            </a:r>
            <a:r>
              <a:rPr lang="en-US" sz="4000" i="1" u="sng" dirty="0" err="1"/>
              <a:t>InterProfessional</a:t>
            </a:r>
            <a:r>
              <a:rPr lang="en-US" sz="4000" i="1" u="sng" dirty="0"/>
              <a:t> Education” 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2024" y="2269259"/>
            <a:ext cx="5181600" cy="435133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b="1" dirty="0">
                <a:latin typeface="+mj-lt"/>
              </a:rPr>
              <a:t>Collaboration </a:t>
            </a:r>
            <a:r>
              <a:rPr lang="en-US" sz="4000" b="1" dirty="0" smtClean="0">
                <a:latin typeface="+mj-lt"/>
              </a:rPr>
              <a:t>developed </a:t>
            </a:r>
            <a:r>
              <a:rPr lang="en-US" sz="4000" b="1" dirty="0">
                <a:latin typeface="+mj-lt"/>
              </a:rPr>
              <a:t>to provide our </a:t>
            </a:r>
            <a:r>
              <a:rPr lang="en-US" sz="4000" b="1" dirty="0" smtClean="0">
                <a:latin typeface="+mj-lt"/>
              </a:rPr>
              <a:t>WVU </a:t>
            </a:r>
            <a:r>
              <a:rPr lang="en-US" sz="4000" b="1" dirty="0">
                <a:latin typeface="+mj-lt"/>
              </a:rPr>
              <a:t>Health Science Students with </a:t>
            </a:r>
            <a:r>
              <a:rPr lang="en-US" sz="4000" b="1" i="1" dirty="0" smtClean="0">
                <a:latin typeface="+mj-lt"/>
              </a:rPr>
              <a:t>Team </a:t>
            </a:r>
            <a:r>
              <a:rPr lang="en-US" sz="4000" b="1" i="1" dirty="0">
                <a:latin typeface="+mj-lt"/>
              </a:rPr>
              <a:t>Strategies and Tools to Enhance Performance and Patient Care Safety</a:t>
            </a:r>
            <a:endParaRPr lang="en-US" sz="4000" b="1" dirty="0">
              <a:latin typeface="+mj-lt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84128" y="2105324"/>
            <a:ext cx="5181600" cy="503555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b="1" i="1" dirty="0">
                <a:latin typeface="+mj-lt"/>
              </a:rPr>
              <a:t>WVU HSC </a:t>
            </a:r>
            <a:r>
              <a:rPr lang="en-US" sz="4000" b="1" i="1" dirty="0" smtClean="0">
                <a:latin typeface="+mj-lt"/>
              </a:rPr>
              <a:t>“</a:t>
            </a:r>
            <a:r>
              <a:rPr lang="en-US" sz="4000" b="1" i="1" dirty="0">
                <a:latin typeface="+mj-lt"/>
              </a:rPr>
              <a:t>Teaching Scholars Program</a:t>
            </a:r>
            <a:r>
              <a:rPr lang="en-US" sz="4000" b="1" i="1" dirty="0" smtClean="0">
                <a:latin typeface="+mj-lt"/>
              </a:rPr>
              <a:t>”</a:t>
            </a:r>
          </a:p>
          <a:p>
            <a:pPr algn="ctr"/>
            <a:r>
              <a:rPr lang="en-US" sz="4000" b="1" i="1" dirty="0">
                <a:latin typeface="+mj-lt"/>
              </a:rPr>
              <a:t>“Academy of Excellence in Teaching &amp; Learning”</a:t>
            </a:r>
            <a:endParaRPr lang="en-US" sz="4000" b="1" dirty="0">
              <a:latin typeface="+mj-lt"/>
            </a:endParaRPr>
          </a:p>
          <a:p>
            <a:pPr lvl="0" algn="ctr"/>
            <a:r>
              <a:rPr lang="en-US" sz="4000" b="1" i="1" dirty="0">
                <a:latin typeface="+mj-lt"/>
              </a:rPr>
              <a:t>“Outstanding Teacher Award” </a:t>
            </a:r>
            <a:endParaRPr lang="en-US" sz="4000" b="1" dirty="0">
              <a:latin typeface="+mj-lt"/>
            </a:endParaRPr>
          </a:p>
          <a:p>
            <a:pPr lvl="0" algn="ctr"/>
            <a:r>
              <a:rPr lang="en-US" sz="4000" b="1" i="1" dirty="0">
                <a:latin typeface="+mj-lt"/>
              </a:rPr>
              <a:t>“Distinguished Teacher Award” </a:t>
            </a:r>
            <a:endParaRPr lang="en-US" sz="4000" b="1" dirty="0">
              <a:latin typeface="+mj-lt"/>
            </a:endParaRPr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84128" y="-186690"/>
            <a:ext cx="4960172" cy="2292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 dirty="0" smtClean="0">
                <a:latin typeface="+mn-lt"/>
              </a:rPr>
              <a:t> </a:t>
            </a:r>
            <a:r>
              <a:rPr lang="en-US" sz="3700" i="1" u="sng" dirty="0" smtClean="0">
                <a:latin typeface="+mn-lt"/>
              </a:rPr>
              <a:t>HPL Faculty have completed, have been inducted into, or received </a:t>
            </a:r>
            <a:endParaRPr lang="en-US" sz="3700" i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3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000">
        <p:fad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511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HPL Client Recognition Reception </vt:lpstr>
      <vt:lpstr>PowerPoint Presentation</vt:lpstr>
      <vt:lpstr>Did you know the HPL provides several services to the community? </vt:lpstr>
      <vt:lpstr>Did you know the HPL provides several services to the community? </vt:lpstr>
      <vt:lpstr>Did you know the HPL provides several services to the community? </vt:lpstr>
      <vt:lpstr>Did you know the HPL provides several services to the community? </vt:lpstr>
      <vt:lpstr>Did you know the HPL provides several services to the community? </vt:lpstr>
      <vt:lpstr>Did you know the HPL has collaborated with several WVU Schools on research projects such as: </vt:lpstr>
      <vt:lpstr>Exercise Physiology Faculty are part of the    “InterProfessional Education”  </vt:lpstr>
      <vt:lpstr>WVU Human Performance Lab was awarded as</vt:lpstr>
      <vt:lpstr>The WVU HPL has been Featured in: </vt:lpstr>
      <vt:lpstr>PowerPoint Presentation</vt:lpstr>
      <vt:lpstr>Faculty 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McMillan</dc:creator>
  <cp:lastModifiedBy>Gilleland, Diana</cp:lastModifiedBy>
  <cp:revision>19</cp:revision>
  <dcterms:created xsi:type="dcterms:W3CDTF">2015-10-27T20:46:00Z</dcterms:created>
  <dcterms:modified xsi:type="dcterms:W3CDTF">2015-11-20T18:07:29Z</dcterms:modified>
</cp:coreProperties>
</file>