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5" r:id="rId2"/>
    <p:sldMasterId id="2147483697" r:id="rId3"/>
    <p:sldMasterId id="2147483709" r:id="rId4"/>
    <p:sldMasterId id="2147483721" r:id="rId5"/>
  </p:sldMasterIdLst>
  <p:sldIdLst>
    <p:sldId id="316" r:id="rId6"/>
    <p:sldId id="317" r:id="rId7"/>
    <p:sldId id="321" r:id="rId8"/>
    <p:sldId id="320" r:id="rId9"/>
    <p:sldId id="319" r:id="rId10"/>
    <p:sldId id="318" r:id="rId11"/>
    <p:sldId id="323" r:id="rId12"/>
    <p:sldId id="258" r:id="rId13"/>
    <p:sldId id="259" r:id="rId14"/>
    <p:sldId id="260" r:id="rId15"/>
    <p:sldId id="261" r:id="rId16"/>
    <p:sldId id="267" r:id="rId17"/>
    <p:sldId id="268" r:id="rId18"/>
    <p:sldId id="314" r:id="rId19"/>
    <p:sldId id="262" r:id="rId20"/>
    <p:sldId id="263" r:id="rId21"/>
    <p:sldId id="264" r:id="rId22"/>
    <p:sldId id="265"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AA28"/>
    <a:srgbClr val="0325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97" autoAdjust="0"/>
    <p:restoredTop sz="94667"/>
  </p:normalViewPr>
  <p:slideViewPr>
    <p:cSldViewPr snapToGrid="0" snapToObjects="1">
      <p:cViewPr varScale="1">
        <p:scale>
          <a:sx n="114" d="100"/>
          <a:sy n="114" d="100"/>
        </p:scale>
        <p:origin x="114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5733F0-41B8-114C-8FC4-C4F7802E4618}"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E342FC-F2E7-4F4A-98F6-4CD551D72E9A}" type="slidenum">
              <a:rPr lang="en-US" smtClean="0"/>
              <a:t>‹#›</a:t>
            </a:fld>
            <a:endParaRPr lang="en-US"/>
          </a:p>
        </p:txBody>
      </p:sp>
    </p:spTree>
    <p:extLst>
      <p:ext uri="{BB962C8B-B14F-4D97-AF65-F5344CB8AC3E}">
        <p14:creationId xmlns:p14="http://schemas.microsoft.com/office/powerpoint/2010/main" val="1310482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D7BFAF-05B7-654D-A6E5-E10CC37601CB}" type="datetimeFigureOut">
              <a:rPr lang="en-US" smtClean="0"/>
              <a:t>5/30/2019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444C5-9128-D04D-B1DB-628490163BD0}" type="slidenum">
              <a:rPr lang="en-US" smtClean="0"/>
              <a:t>‹#›</a:t>
            </a:fld>
            <a:endParaRPr lang="en-US"/>
          </a:p>
        </p:txBody>
      </p:sp>
    </p:spTree>
    <p:extLst>
      <p:ext uri="{BB962C8B-B14F-4D97-AF65-F5344CB8AC3E}">
        <p14:creationId xmlns:p14="http://schemas.microsoft.com/office/powerpoint/2010/main" val="621002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D7BFAF-05B7-654D-A6E5-E10CC37601CB}" type="datetimeFigureOut">
              <a:rPr lang="en-US" smtClean="0"/>
              <a:t>5/30/2019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3444C5-9128-D04D-B1DB-628490163BD0}" type="slidenum">
              <a:rPr lang="en-US" smtClean="0"/>
              <a:t>‹#›</a:t>
            </a:fld>
            <a:endParaRPr lang="en-US"/>
          </a:p>
        </p:txBody>
      </p:sp>
    </p:spTree>
    <p:extLst>
      <p:ext uri="{BB962C8B-B14F-4D97-AF65-F5344CB8AC3E}">
        <p14:creationId xmlns:p14="http://schemas.microsoft.com/office/powerpoint/2010/main" val="410341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D7BFAF-05B7-654D-A6E5-E10CC37601CB}" type="datetimeFigureOut">
              <a:rPr lang="en-US" smtClean="0"/>
              <a:t>5/30/2019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3444C5-9128-D04D-B1DB-628490163BD0}" type="slidenum">
              <a:rPr lang="en-US" smtClean="0"/>
              <a:t>‹#›</a:t>
            </a:fld>
            <a:endParaRPr lang="en-US"/>
          </a:p>
        </p:txBody>
      </p:sp>
    </p:spTree>
    <p:extLst>
      <p:ext uri="{BB962C8B-B14F-4D97-AF65-F5344CB8AC3E}">
        <p14:creationId xmlns:p14="http://schemas.microsoft.com/office/powerpoint/2010/main" val="1042709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D7BFAF-05B7-654D-A6E5-E10CC37601CB}" type="datetimeFigureOut">
              <a:rPr lang="en-US" smtClean="0"/>
              <a:t>5/30/2019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3444C5-9128-D04D-B1DB-628490163BD0}" type="slidenum">
              <a:rPr lang="en-US" smtClean="0"/>
              <a:t>‹#›</a:t>
            </a:fld>
            <a:endParaRPr lang="en-US"/>
          </a:p>
        </p:txBody>
      </p:sp>
    </p:spTree>
    <p:extLst>
      <p:ext uri="{BB962C8B-B14F-4D97-AF65-F5344CB8AC3E}">
        <p14:creationId xmlns:p14="http://schemas.microsoft.com/office/powerpoint/2010/main" val="1348275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D7BFAF-05B7-654D-A6E5-E10CC37601CB}" type="datetimeFigureOut">
              <a:rPr lang="en-US" smtClean="0"/>
              <a:t>5/30/2019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444C5-9128-D04D-B1DB-628490163BD0}" type="slidenum">
              <a:rPr lang="en-US" smtClean="0"/>
              <a:t>‹#›</a:t>
            </a:fld>
            <a:endParaRPr lang="en-US"/>
          </a:p>
        </p:txBody>
      </p:sp>
    </p:spTree>
    <p:extLst>
      <p:ext uri="{BB962C8B-B14F-4D97-AF65-F5344CB8AC3E}">
        <p14:creationId xmlns:p14="http://schemas.microsoft.com/office/powerpoint/2010/main" val="224364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D7BFAF-05B7-654D-A6E5-E10CC37601CB}" type="datetimeFigureOut">
              <a:rPr lang="en-US" smtClean="0"/>
              <a:t>5/30/2019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444C5-9128-D04D-B1DB-628490163BD0}" type="slidenum">
              <a:rPr lang="en-US" smtClean="0"/>
              <a:t>‹#›</a:t>
            </a:fld>
            <a:endParaRPr lang="en-US"/>
          </a:p>
        </p:txBody>
      </p:sp>
    </p:spTree>
    <p:extLst>
      <p:ext uri="{BB962C8B-B14F-4D97-AF65-F5344CB8AC3E}">
        <p14:creationId xmlns:p14="http://schemas.microsoft.com/office/powerpoint/2010/main" val="2059308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D7BFAF-05B7-654D-A6E5-E10CC37601CB}"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444C5-9128-D04D-B1DB-628490163BD0}" type="slidenum">
              <a:rPr lang="en-US" smtClean="0"/>
              <a:t>‹#›</a:t>
            </a:fld>
            <a:endParaRPr lang="en-US"/>
          </a:p>
        </p:txBody>
      </p:sp>
    </p:spTree>
    <p:extLst>
      <p:ext uri="{BB962C8B-B14F-4D97-AF65-F5344CB8AC3E}">
        <p14:creationId xmlns:p14="http://schemas.microsoft.com/office/powerpoint/2010/main" val="1959588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D7BFAF-05B7-654D-A6E5-E10CC37601CB}"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444C5-9128-D04D-B1DB-628490163BD0}" type="slidenum">
              <a:rPr lang="en-US" smtClean="0"/>
              <a:t>‹#›</a:t>
            </a:fld>
            <a:endParaRPr lang="en-US"/>
          </a:p>
        </p:txBody>
      </p:sp>
    </p:spTree>
    <p:extLst>
      <p:ext uri="{BB962C8B-B14F-4D97-AF65-F5344CB8AC3E}">
        <p14:creationId xmlns:p14="http://schemas.microsoft.com/office/powerpoint/2010/main" val="996641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74E57BD-0956-9043-81F2-C626F2A753F8}"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CDD54-61A3-2D4E-8072-907331392313}" type="slidenum">
              <a:rPr lang="en-US" smtClean="0"/>
              <a:t>‹#›</a:t>
            </a:fld>
            <a:endParaRPr lang="en-US"/>
          </a:p>
        </p:txBody>
      </p:sp>
    </p:spTree>
    <p:extLst>
      <p:ext uri="{BB962C8B-B14F-4D97-AF65-F5344CB8AC3E}">
        <p14:creationId xmlns:p14="http://schemas.microsoft.com/office/powerpoint/2010/main" val="17325767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4E57BD-0956-9043-81F2-C626F2A753F8}"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CDD54-61A3-2D4E-8072-907331392313}" type="slidenum">
              <a:rPr lang="en-US" smtClean="0"/>
              <a:t>‹#›</a:t>
            </a:fld>
            <a:endParaRPr lang="en-US"/>
          </a:p>
        </p:txBody>
      </p:sp>
    </p:spTree>
    <p:extLst>
      <p:ext uri="{BB962C8B-B14F-4D97-AF65-F5344CB8AC3E}">
        <p14:creationId xmlns:p14="http://schemas.microsoft.com/office/powerpoint/2010/main" val="1686717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5733F0-41B8-114C-8FC4-C4F7802E4618}" type="datetimeFigureOut">
              <a:rPr lang="en-US" smtClean="0"/>
              <a:t>5/30/2019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E342FC-F2E7-4F4A-98F6-4CD551D72E9A}" type="slidenum">
              <a:rPr lang="en-US" smtClean="0"/>
              <a:t>‹#›</a:t>
            </a:fld>
            <a:endParaRPr lang="en-US"/>
          </a:p>
        </p:txBody>
      </p:sp>
    </p:spTree>
    <p:extLst>
      <p:ext uri="{BB962C8B-B14F-4D97-AF65-F5344CB8AC3E}">
        <p14:creationId xmlns:p14="http://schemas.microsoft.com/office/powerpoint/2010/main" val="2025696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4E57BD-0956-9043-81F2-C626F2A753F8}"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CDD54-61A3-2D4E-8072-907331392313}" type="slidenum">
              <a:rPr lang="en-US" smtClean="0"/>
              <a:t>‹#›</a:t>
            </a:fld>
            <a:endParaRPr lang="en-US"/>
          </a:p>
        </p:txBody>
      </p:sp>
    </p:spTree>
    <p:extLst>
      <p:ext uri="{BB962C8B-B14F-4D97-AF65-F5344CB8AC3E}">
        <p14:creationId xmlns:p14="http://schemas.microsoft.com/office/powerpoint/2010/main" val="1885251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4E57BD-0956-9043-81F2-C626F2A753F8}" type="datetimeFigureOut">
              <a:rPr lang="en-US" smtClean="0"/>
              <a:t>5/30/2019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BCDD54-61A3-2D4E-8072-907331392313}" type="slidenum">
              <a:rPr lang="en-US" smtClean="0"/>
              <a:t>‹#›</a:t>
            </a:fld>
            <a:endParaRPr lang="en-US"/>
          </a:p>
        </p:txBody>
      </p:sp>
    </p:spTree>
    <p:extLst>
      <p:ext uri="{BB962C8B-B14F-4D97-AF65-F5344CB8AC3E}">
        <p14:creationId xmlns:p14="http://schemas.microsoft.com/office/powerpoint/2010/main" val="1456400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4E57BD-0956-9043-81F2-C626F2A753F8}" type="datetimeFigureOut">
              <a:rPr lang="en-US" smtClean="0"/>
              <a:t>5/30/2019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BCDD54-61A3-2D4E-8072-907331392313}" type="slidenum">
              <a:rPr lang="en-US" smtClean="0"/>
              <a:t>‹#›</a:t>
            </a:fld>
            <a:endParaRPr lang="en-US"/>
          </a:p>
        </p:txBody>
      </p:sp>
    </p:spTree>
    <p:extLst>
      <p:ext uri="{BB962C8B-B14F-4D97-AF65-F5344CB8AC3E}">
        <p14:creationId xmlns:p14="http://schemas.microsoft.com/office/powerpoint/2010/main" val="7107127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4E57BD-0956-9043-81F2-C626F2A753F8}" type="datetimeFigureOut">
              <a:rPr lang="en-US" smtClean="0"/>
              <a:t>5/30/2019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BCDD54-61A3-2D4E-8072-907331392313}" type="slidenum">
              <a:rPr lang="en-US" smtClean="0"/>
              <a:t>‹#›</a:t>
            </a:fld>
            <a:endParaRPr lang="en-US"/>
          </a:p>
        </p:txBody>
      </p:sp>
    </p:spTree>
    <p:extLst>
      <p:ext uri="{BB962C8B-B14F-4D97-AF65-F5344CB8AC3E}">
        <p14:creationId xmlns:p14="http://schemas.microsoft.com/office/powerpoint/2010/main" val="645010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4E57BD-0956-9043-81F2-C626F2A753F8}" type="datetimeFigureOut">
              <a:rPr lang="en-US" smtClean="0"/>
              <a:t>5/30/2019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BCDD54-61A3-2D4E-8072-907331392313}" type="slidenum">
              <a:rPr lang="en-US" smtClean="0"/>
              <a:t>‹#›</a:t>
            </a:fld>
            <a:endParaRPr lang="en-US"/>
          </a:p>
        </p:txBody>
      </p:sp>
    </p:spTree>
    <p:extLst>
      <p:ext uri="{BB962C8B-B14F-4D97-AF65-F5344CB8AC3E}">
        <p14:creationId xmlns:p14="http://schemas.microsoft.com/office/powerpoint/2010/main" val="188645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4E57BD-0956-9043-81F2-C626F2A753F8}" type="datetimeFigureOut">
              <a:rPr lang="en-US" smtClean="0"/>
              <a:t>5/30/2019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BCDD54-61A3-2D4E-8072-907331392313}" type="slidenum">
              <a:rPr lang="en-US" smtClean="0"/>
              <a:t>‹#›</a:t>
            </a:fld>
            <a:endParaRPr lang="en-US"/>
          </a:p>
        </p:txBody>
      </p:sp>
    </p:spTree>
    <p:extLst>
      <p:ext uri="{BB962C8B-B14F-4D97-AF65-F5344CB8AC3E}">
        <p14:creationId xmlns:p14="http://schemas.microsoft.com/office/powerpoint/2010/main" val="874080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4E57BD-0956-9043-81F2-C626F2A753F8}" type="datetimeFigureOut">
              <a:rPr lang="en-US" smtClean="0"/>
              <a:t>5/30/2019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BCDD54-61A3-2D4E-8072-907331392313}" type="slidenum">
              <a:rPr lang="en-US" smtClean="0"/>
              <a:t>‹#›</a:t>
            </a:fld>
            <a:endParaRPr lang="en-US"/>
          </a:p>
        </p:txBody>
      </p:sp>
    </p:spTree>
    <p:extLst>
      <p:ext uri="{BB962C8B-B14F-4D97-AF65-F5344CB8AC3E}">
        <p14:creationId xmlns:p14="http://schemas.microsoft.com/office/powerpoint/2010/main" val="1885439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4E57BD-0956-9043-81F2-C626F2A753F8}"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CDD54-61A3-2D4E-8072-907331392313}" type="slidenum">
              <a:rPr lang="en-US" smtClean="0"/>
              <a:t>‹#›</a:t>
            </a:fld>
            <a:endParaRPr lang="en-US"/>
          </a:p>
        </p:txBody>
      </p:sp>
    </p:spTree>
    <p:extLst>
      <p:ext uri="{BB962C8B-B14F-4D97-AF65-F5344CB8AC3E}">
        <p14:creationId xmlns:p14="http://schemas.microsoft.com/office/powerpoint/2010/main" val="319905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4E57BD-0956-9043-81F2-C626F2A753F8}"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CDD54-61A3-2D4E-8072-907331392313}" type="slidenum">
              <a:rPr lang="en-US" smtClean="0"/>
              <a:t>‹#›</a:t>
            </a:fld>
            <a:endParaRPr lang="en-US"/>
          </a:p>
        </p:txBody>
      </p:sp>
    </p:spTree>
    <p:extLst>
      <p:ext uri="{BB962C8B-B14F-4D97-AF65-F5344CB8AC3E}">
        <p14:creationId xmlns:p14="http://schemas.microsoft.com/office/powerpoint/2010/main" val="1506086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2A3C92-7C7B-3440-99B9-56651DDE0722}"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48622-0DFA-4946-8744-C7E896E48461}" type="slidenum">
              <a:rPr lang="en-US" smtClean="0"/>
              <a:t>‹#›</a:t>
            </a:fld>
            <a:endParaRPr lang="en-US"/>
          </a:p>
        </p:txBody>
      </p:sp>
    </p:spTree>
    <p:extLst>
      <p:ext uri="{BB962C8B-B14F-4D97-AF65-F5344CB8AC3E}">
        <p14:creationId xmlns:p14="http://schemas.microsoft.com/office/powerpoint/2010/main" val="800016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5733F0-41B8-114C-8FC4-C4F7802E4618}" type="datetimeFigureOut">
              <a:rPr lang="en-US" smtClean="0"/>
              <a:t>5/30/2019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E342FC-F2E7-4F4A-98F6-4CD551D72E9A}" type="slidenum">
              <a:rPr lang="en-US" smtClean="0"/>
              <a:t>‹#›</a:t>
            </a:fld>
            <a:endParaRPr lang="en-US"/>
          </a:p>
        </p:txBody>
      </p:sp>
    </p:spTree>
    <p:extLst>
      <p:ext uri="{BB962C8B-B14F-4D97-AF65-F5344CB8AC3E}">
        <p14:creationId xmlns:p14="http://schemas.microsoft.com/office/powerpoint/2010/main" val="18295760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2A3C92-7C7B-3440-99B9-56651DDE0722}"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48622-0DFA-4946-8744-C7E896E48461}" type="slidenum">
              <a:rPr lang="en-US" smtClean="0"/>
              <a:t>‹#›</a:t>
            </a:fld>
            <a:endParaRPr lang="en-US"/>
          </a:p>
        </p:txBody>
      </p:sp>
    </p:spTree>
    <p:extLst>
      <p:ext uri="{BB962C8B-B14F-4D97-AF65-F5344CB8AC3E}">
        <p14:creationId xmlns:p14="http://schemas.microsoft.com/office/powerpoint/2010/main" val="4786385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2A3C92-7C7B-3440-99B9-56651DDE0722}"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48622-0DFA-4946-8744-C7E896E48461}" type="slidenum">
              <a:rPr lang="en-US" smtClean="0"/>
              <a:t>‹#›</a:t>
            </a:fld>
            <a:endParaRPr lang="en-US"/>
          </a:p>
        </p:txBody>
      </p:sp>
    </p:spTree>
    <p:extLst>
      <p:ext uri="{BB962C8B-B14F-4D97-AF65-F5344CB8AC3E}">
        <p14:creationId xmlns:p14="http://schemas.microsoft.com/office/powerpoint/2010/main" val="43513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2A3C92-7C7B-3440-99B9-56651DDE0722}" type="datetimeFigureOut">
              <a:rPr lang="en-US" smtClean="0"/>
              <a:t>5/30/2019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C48622-0DFA-4946-8744-C7E896E48461}" type="slidenum">
              <a:rPr lang="en-US" smtClean="0"/>
              <a:t>‹#›</a:t>
            </a:fld>
            <a:endParaRPr lang="en-US"/>
          </a:p>
        </p:txBody>
      </p:sp>
    </p:spTree>
    <p:extLst>
      <p:ext uri="{BB962C8B-B14F-4D97-AF65-F5344CB8AC3E}">
        <p14:creationId xmlns:p14="http://schemas.microsoft.com/office/powerpoint/2010/main" val="119216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2A3C92-7C7B-3440-99B9-56651DDE0722}" type="datetimeFigureOut">
              <a:rPr lang="en-US" smtClean="0"/>
              <a:t>5/30/2019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C48622-0DFA-4946-8744-C7E896E48461}" type="slidenum">
              <a:rPr lang="en-US" smtClean="0"/>
              <a:t>‹#›</a:t>
            </a:fld>
            <a:endParaRPr lang="en-US"/>
          </a:p>
        </p:txBody>
      </p:sp>
    </p:spTree>
    <p:extLst>
      <p:ext uri="{BB962C8B-B14F-4D97-AF65-F5344CB8AC3E}">
        <p14:creationId xmlns:p14="http://schemas.microsoft.com/office/powerpoint/2010/main" val="689518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2A3C92-7C7B-3440-99B9-56651DDE0722}" type="datetimeFigureOut">
              <a:rPr lang="en-US" smtClean="0"/>
              <a:t>5/30/2019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C48622-0DFA-4946-8744-C7E896E48461}" type="slidenum">
              <a:rPr lang="en-US" smtClean="0"/>
              <a:t>‹#›</a:t>
            </a:fld>
            <a:endParaRPr lang="en-US"/>
          </a:p>
        </p:txBody>
      </p:sp>
    </p:spTree>
    <p:extLst>
      <p:ext uri="{BB962C8B-B14F-4D97-AF65-F5344CB8AC3E}">
        <p14:creationId xmlns:p14="http://schemas.microsoft.com/office/powerpoint/2010/main" val="1379754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2A3C92-7C7B-3440-99B9-56651DDE0722}" type="datetimeFigureOut">
              <a:rPr lang="en-US" smtClean="0"/>
              <a:t>5/30/2019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C48622-0DFA-4946-8744-C7E896E48461}" type="slidenum">
              <a:rPr lang="en-US" smtClean="0"/>
              <a:t>‹#›</a:t>
            </a:fld>
            <a:endParaRPr lang="en-US"/>
          </a:p>
        </p:txBody>
      </p:sp>
    </p:spTree>
    <p:extLst>
      <p:ext uri="{BB962C8B-B14F-4D97-AF65-F5344CB8AC3E}">
        <p14:creationId xmlns:p14="http://schemas.microsoft.com/office/powerpoint/2010/main" val="10086713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2A3C92-7C7B-3440-99B9-56651DDE0722}" type="datetimeFigureOut">
              <a:rPr lang="en-US" smtClean="0"/>
              <a:t>5/30/2019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C48622-0DFA-4946-8744-C7E896E48461}" type="slidenum">
              <a:rPr lang="en-US" smtClean="0"/>
              <a:t>‹#›</a:t>
            </a:fld>
            <a:endParaRPr lang="en-US"/>
          </a:p>
        </p:txBody>
      </p:sp>
    </p:spTree>
    <p:extLst>
      <p:ext uri="{BB962C8B-B14F-4D97-AF65-F5344CB8AC3E}">
        <p14:creationId xmlns:p14="http://schemas.microsoft.com/office/powerpoint/2010/main" val="5031506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2A3C92-7C7B-3440-99B9-56651DDE0722}" type="datetimeFigureOut">
              <a:rPr lang="en-US" smtClean="0"/>
              <a:t>5/30/2019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C48622-0DFA-4946-8744-C7E896E48461}" type="slidenum">
              <a:rPr lang="en-US" smtClean="0"/>
              <a:t>‹#›</a:t>
            </a:fld>
            <a:endParaRPr lang="en-US"/>
          </a:p>
        </p:txBody>
      </p:sp>
    </p:spTree>
    <p:extLst>
      <p:ext uri="{BB962C8B-B14F-4D97-AF65-F5344CB8AC3E}">
        <p14:creationId xmlns:p14="http://schemas.microsoft.com/office/powerpoint/2010/main" val="1810679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2A3C92-7C7B-3440-99B9-56651DDE0722}"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48622-0DFA-4946-8744-C7E896E48461}" type="slidenum">
              <a:rPr lang="en-US" smtClean="0"/>
              <a:t>‹#›</a:t>
            </a:fld>
            <a:endParaRPr lang="en-US"/>
          </a:p>
        </p:txBody>
      </p:sp>
    </p:spTree>
    <p:extLst>
      <p:ext uri="{BB962C8B-B14F-4D97-AF65-F5344CB8AC3E}">
        <p14:creationId xmlns:p14="http://schemas.microsoft.com/office/powerpoint/2010/main" val="1055445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2A3C92-7C7B-3440-99B9-56651DDE0722}"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48622-0DFA-4946-8744-C7E896E48461}" type="slidenum">
              <a:rPr lang="en-US" smtClean="0"/>
              <a:t>‹#›</a:t>
            </a:fld>
            <a:endParaRPr lang="en-US"/>
          </a:p>
        </p:txBody>
      </p:sp>
    </p:spTree>
    <p:extLst>
      <p:ext uri="{BB962C8B-B14F-4D97-AF65-F5344CB8AC3E}">
        <p14:creationId xmlns:p14="http://schemas.microsoft.com/office/powerpoint/2010/main" val="65608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5733F0-41B8-114C-8FC4-C4F7802E4618}" type="datetimeFigureOut">
              <a:rPr lang="en-US" smtClean="0"/>
              <a:t>5/30/2019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E342FC-F2E7-4F4A-98F6-4CD551D72E9A}" type="slidenum">
              <a:rPr lang="en-US" smtClean="0"/>
              <a:t>‹#›</a:t>
            </a:fld>
            <a:endParaRPr lang="en-US"/>
          </a:p>
        </p:txBody>
      </p:sp>
    </p:spTree>
    <p:extLst>
      <p:ext uri="{BB962C8B-B14F-4D97-AF65-F5344CB8AC3E}">
        <p14:creationId xmlns:p14="http://schemas.microsoft.com/office/powerpoint/2010/main" val="20133608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5DC08C-3FB1-EB48-B9C8-1270F1263D9C}"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B503EE-8757-E64D-8927-298EF916A249}" type="slidenum">
              <a:rPr lang="en-US" smtClean="0"/>
              <a:t>‹#›</a:t>
            </a:fld>
            <a:endParaRPr lang="en-US"/>
          </a:p>
        </p:txBody>
      </p:sp>
    </p:spTree>
    <p:extLst>
      <p:ext uri="{BB962C8B-B14F-4D97-AF65-F5344CB8AC3E}">
        <p14:creationId xmlns:p14="http://schemas.microsoft.com/office/powerpoint/2010/main" val="19504131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5DC08C-3FB1-EB48-B9C8-1270F1263D9C}"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B503EE-8757-E64D-8927-298EF916A249}" type="slidenum">
              <a:rPr lang="en-US" smtClean="0"/>
              <a:t>‹#›</a:t>
            </a:fld>
            <a:endParaRPr lang="en-US"/>
          </a:p>
        </p:txBody>
      </p:sp>
    </p:spTree>
    <p:extLst>
      <p:ext uri="{BB962C8B-B14F-4D97-AF65-F5344CB8AC3E}">
        <p14:creationId xmlns:p14="http://schemas.microsoft.com/office/powerpoint/2010/main" val="14032729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5DC08C-3FB1-EB48-B9C8-1270F1263D9C}"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B503EE-8757-E64D-8927-298EF916A249}" type="slidenum">
              <a:rPr lang="en-US" smtClean="0"/>
              <a:t>‹#›</a:t>
            </a:fld>
            <a:endParaRPr lang="en-US"/>
          </a:p>
        </p:txBody>
      </p:sp>
    </p:spTree>
    <p:extLst>
      <p:ext uri="{BB962C8B-B14F-4D97-AF65-F5344CB8AC3E}">
        <p14:creationId xmlns:p14="http://schemas.microsoft.com/office/powerpoint/2010/main" val="11435466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5DC08C-3FB1-EB48-B9C8-1270F1263D9C}" type="datetimeFigureOut">
              <a:rPr lang="en-US" smtClean="0"/>
              <a:t>5/30/2019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B503EE-8757-E64D-8927-298EF916A249}" type="slidenum">
              <a:rPr lang="en-US" smtClean="0"/>
              <a:t>‹#›</a:t>
            </a:fld>
            <a:endParaRPr lang="en-US"/>
          </a:p>
        </p:txBody>
      </p:sp>
    </p:spTree>
    <p:extLst>
      <p:ext uri="{BB962C8B-B14F-4D97-AF65-F5344CB8AC3E}">
        <p14:creationId xmlns:p14="http://schemas.microsoft.com/office/powerpoint/2010/main" val="17582130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5DC08C-3FB1-EB48-B9C8-1270F1263D9C}" type="datetimeFigureOut">
              <a:rPr lang="en-US" smtClean="0"/>
              <a:t>5/30/2019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B503EE-8757-E64D-8927-298EF916A249}" type="slidenum">
              <a:rPr lang="en-US" smtClean="0"/>
              <a:t>‹#›</a:t>
            </a:fld>
            <a:endParaRPr lang="en-US"/>
          </a:p>
        </p:txBody>
      </p:sp>
    </p:spTree>
    <p:extLst>
      <p:ext uri="{BB962C8B-B14F-4D97-AF65-F5344CB8AC3E}">
        <p14:creationId xmlns:p14="http://schemas.microsoft.com/office/powerpoint/2010/main" val="9124209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5DC08C-3FB1-EB48-B9C8-1270F1263D9C}" type="datetimeFigureOut">
              <a:rPr lang="en-US" smtClean="0"/>
              <a:t>5/30/2019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B503EE-8757-E64D-8927-298EF916A249}" type="slidenum">
              <a:rPr lang="en-US" smtClean="0"/>
              <a:t>‹#›</a:t>
            </a:fld>
            <a:endParaRPr lang="en-US"/>
          </a:p>
        </p:txBody>
      </p:sp>
    </p:spTree>
    <p:extLst>
      <p:ext uri="{BB962C8B-B14F-4D97-AF65-F5344CB8AC3E}">
        <p14:creationId xmlns:p14="http://schemas.microsoft.com/office/powerpoint/2010/main" val="20249947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5DC08C-3FB1-EB48-B9C8-1270F1263D9C}" type="datetimeFigureOut">
              <a:rPr lang="en-US" smtClean="0"/>
              <a:t>5/30/2019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B503EE-8757-E64D-8927-298EF916A249}" type="slidenum">
              <a:rPr lang="en-US" smtClean="0"/>
              <a:t>‹#›</a:t>
            </a:fld>
            <a:endParaRPr lang="en-US"/>
          </a:p>
        </p:txBody>
      </p:sp>
    </p:spTree>
    <p:extLst>
      <p:ext uri="{BB962C8B-B14F-4D97-AF65-F5344CB8AC3E}">
        <p14:creationId xmlns:p14="http://schemas.microsoft.com/office/powerpoint/2010/main" val="7665978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5DC08C-3FB1-EB48-B9C8-1270F1263D9C}" type="datetimeFigureOut">
              <a:rPr lang="en-US" smtClean="0"/>
              <a:t>5/30/2019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B503EE-8757-E64D-8927-298EF916A249}" type="slidenum">
              <a:rPr lang="en-US" smtClean="0"/>
              <a:t>‹#›</a:t>
            </a:fld>
            <a:endParaRPr lang="en-US"/>
          </a:p>
        </p:txBody>
      </p:sp>
    </p:spTree>
    <p:extLst>
      <p:ext uri="{BB962C8B-B14F-4D97-AF65-F5344CB8AC3E}">
        <p14:creationId xmlns:p14="http://schemas.microsoft.com/office/powerpoint/2010/main" val="14560699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5DC08C-3FB1-EB48-B9C8-1270F1263D9C}" type="datetimeFigureOut">
              <a:rPr lang="en-US" smtClean="0"/>
              <a:t>5/30/2019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B503EE-8757-E64D-8927-298EF916A249}" type="slidenum">
              <a:rPr lang="en-US" smtClean="0"/>
              <a:t>‹#›</a:t>
            </a:fld>
            <a:endParaRPr lang="en-US"/>
          </a:p>
        </p:txBody>
      </p:sp>
    </p:spTree>
    <p:extLst>
      <p:ext uri="{BB962C8B-B14F-4D97-AF65-F5344CB8AC3E}">
        <p14:creationId xmlns:p14="http://schemas.microsoft.com/office/powerpoint/2010/main" val="15917441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5DC08C-3FB1-EB48-B9C8-1270F1263D9C}"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B503EE-8757-E64D-8927-298EF916A249}" type="slidenum">
              <a:rPr lang="en-US" smtClean="0"/>
              <a:t>‹#›</a:t>
            </a:fld>
            <a:endParaRPr lang="en-US"/>
          </a:p>
        </p:txBody>
      </p:sp>
    </p:spTree>
    <p:extLst>
      <p:ext uri="{BB962C8B-B14F-4D97-AF65-F5344CB8AC3E}">
        <p14:creationId xmlns:p14="http://schemas.microsoft.com/office/powerpoint/2010/main" val="1240810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5733F0-41B8-114C-8FC4-C4F7802E4618}" type="datetimeFigureOut">
              <a:rPr lang="en-US" smtClean="0"/>
              <a:t>5/30/2019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E342FC-F2E7-4F4A-98F6-4CD551D72E9A}" type="slidenum">
              <a:rPr lang="en-US" smtClean="0"/>
              <a:t>‹#›</a:t>
            </a:fld>
            <a:endParaRPr lang="en-US"/>
          </a:p>
        </p:txBody>
      </p:sp>
    </p:spTree>
    <p:extLst>
      <p:ext uri="{BB962C8B-B14F-4D97-AF65-F5344CB8AC3E}">
        <p14:creationId xmlns:p14="http://schemas.microsoft.com/office/powerpoint/2010/main" val="7284748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5DC08C-3FB1-EB48-B9C8-1270F1263D9C}"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B503EE-8757-E64D-8927-298EF916A249}" type="slidenum">
              <a:rPr lang="en-US" smtClean="0"/>
              <a:t>‹#›</a:t>
            </a:fld>
            <a:endParaRPr lang="en-US"/>
          </a:p>
        </p:txBody>
      </p:sp>
    </p:spTree>
    <p:extLst>
      <p:ext uri="{BB962C8B-B14F-4D97-AF65-F5344CB8AC3E}">
        <p14:creationId xmlns:p14="http://schemas.microsoft.com/office/powerpoint/2010/main" val="90915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5733F0-41B8-114C-8FC4-C4F7802E4618}" type="datetimeFigureOut">
              <a:rPr lang="en-US" smtClean="0"/>
              <a:t>5/30/2019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E342FC-F2E7-4F4A-98F6-4CD551D72E9A}" type="slidenum">
              <a:rPr lang="en-US" smtClean="0"/>
              <a:t>‹#›</a:t>
            </a:fld>
            <a:endParaRPr lang="en-US"/>
          </a:p>
        </p:txBody>
      </p:sp>
    </p:spTree>
    <p:extLst>
      <p:ext uri="{BB962C8B-B14F-4D97-AF65-F5344CB8AC3E}">
        <p14:creationId xmlns:p14="http://schemas.microsoft.com/office/powerpoint/2010/main" val="1798003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D7BFAF-05B7-654D-A6E5-E10CC37601CB}"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444C5-9128-D04D-B1DB-628490163BD0}" type="slidenum">
              <a:rPr lang="en-US" smtClean="0"/>
              <a:t>‹#›</a:t>
            </a:fld>
            <a:endParaRPr lang="en-US"/>
          </a:p>
        </p:txBody>
      </p:sp>
    </p:spTree>
    <p:extLst>
      <p:ext uri="{BB962C8B-B14F-4D97-AF65-F5344CB8AC3E}">
        <p14:creationId xmlns:p14="http://schemas.microsoft.com/office/powerpoint/2010/main" val="1350215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D7BFAF-05B7-654D-A6E5-E10CC37601CB}"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444C5-9128-D04D-B1DB-628490163BD0}" type="slidenum">
              <a:rPr lang="en-US" smtClean="0"/>
              <a:t>‹#›</a:t>
            </a:fld>
            <a:endParaRPr lang="en-US"/>
          </a:p>
        </p:txBody>
      </p:sp>
    </p:spTree>
    <p:extLst>
      <p:ext uri="{BB962C8B-B14F-4D97-AF65-F5344CB8AC3E}">
        <p14:creationId xmlns:p14="http://schemas.microsoft.com/office/powerpoint/2010/main" val="605101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D7BFAF-05B7-654D-A6E5-E10CC37601CB}" type="datetimeFigureOut">
              <a:rPr lang="en-US" smtClean="0"/>
              <a:t>5/30/2019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444C5-9128-D04D-B1DB-628490163BD0}" type="slidenum">
              <a:rPr lang="en-US" smtClean="0"/>
              <a:t>‹#›</a:t>
            </a:fld>
            <a:endParaRPr lang="en-US"/>
          </a:p>
        </p:txBody>
      </p:sp>
    </p:spTree>
    <p:extLst>
      <p:ext uri="{BB962C8B-B14F-4D97-AF65-F5344CB8AC3E}">
        <p14:creationId xmlns:p14="http://schemas.microsoft.com/office/powerpoint/2010/main" val="1602312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2.jp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3.jp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4.jp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5.jp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733F0-41B8-114C-8FC4-C4F7802E4618}" type="datetimeFigureOut">
              <a:rPr lang="en-US" smtClean="0"/>
              <a:t>5/30/2019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342FC-F2E7-4F4A-98F6-4CD551D72E9A}" type="slidenum">
              <a:rPr lang="en-US" smtClean="0"/>
              <a:t>‹#›</a:t>
            </a:fld>
            <a:endParaRPr lang="en-US"/>
          </a:p>
        </p:txBody>
      </p:sp>
      <p:pic>
        <p:nvPicPr>
          <p:cNvPr id="7" name="Pictur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4086948"/>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77" r:id="rId3"/>
    <p:sldLayoutId id="2147483678" r:id="rId4"/>
    <p:sldLayoutId id="2147483680" r:id="rId5"/>
    <p:sldLayoutId id="214748368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D7BFAF-05B7-654D-A6E5-E10CC37601CB}" type="datetimeFigureOut">
              <a:rPr lang="en-US" smtClean="0"/>
              <a:t>5/30/2019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3444C5-9128-D04D-B1DB-628490163BD0}"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1024281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4E57BD-0956-9043-81F2-C626F2A753F8}" type="datetimeFigureOut">
              <a:rPr lang="en-US" smtClean="0"/>
              <a:t>5/30/2019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BCDD54-61A3-2D4E-8072-907331392313}"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818519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2A3C92-7C7B-3440-99B9-56651DDE0722}" type="datetimeFigureOut">
              <a:rPr lang="en-US" smtClean="0"/>
              <a:t>5/30/2019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C48622-0DFA-4946-8744-C7E896E48461}"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972207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5DC08C-3FB1-EB48-B9C8-1270F1263D9C}" type="datetimeFigureOut">
              <a:rPr lang="en-US" smtClean="0"/>
              <a:t>5/30/2019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B503EE-8757-E64D-8927-298EF916A249}"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1731824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mailto:anthony.danko@hsc.wvu.edu" TargetMode="External"/><Relationship Id="rId2" Type="http://schemas.openxmlformats.org/officeDocument/2006/relationships/hyperlink" Target="mailto:harshbargerd@wvumedicine.org"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365125"/>
            <a:ext cx="8053956" cy="2679017"/>
          </a:xfrm>
          <a:prstGeom prst="rect">
            <a:avLst/>
          </a:prstGeom>
        </p:spPr>
      </p:pic>
    </p:spTree>
    <p:extLst>
      <p:ext uri="{BB962C8B-B14F-4D97-AF65-F5344CB8AC3E}">
        <p14:creationId xmlns:p14="http://schemas.microsoft.com/office/powerpoint/2010/main" val="1589313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2855"/>
                </a:solidFill>
                <a:latin typeface="Arial" charset="0"/>
                <a:ea typeface="Arial Black" charset="0"/>
                <a:cs typeface="Arial" charset="0"/>
              </a:rPr>
              <a:t>The Mindfulness Squad </a:t>
            </a:r>
            <a:endParaRPr lang="en-US" sz="3200" dirty="0"/>
          </a:p>
        </p:txBody>
      </p:sp>
      <p:pic>
        <p:nvPicPr>
          <p:cNvPr id="4" name="Picture 3">
            <a:extLst>
              <a:ext uri="{FF2B5EF4-FFF2-40B4-BE49-F238E27FC236}">
                <a16:creationId xmlns:a16="http://schemas.microsoft.com/office/drawing/2014/main" id="{D0F4CFED-65C4-E74F-A81E-5D2F0338D8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098" y="1667957"/>
            <a:ext cx="4414709" cy="3090296"/>
          </a:xfrm>
          <a:prstGeom prst="rect">
            <a:avLst/>
          </a:prstGeom>
        </p:spPr>
      </p:pic>
      <p:pic>
        <p:nvPicPr>
          <p:cNvPr id="5" name="Picture 4">
            <a:extLst>
              <a:ext uri="{FF2B5EF4-FFF2-40B4-BE49-F238E27FC236}">
                <a16:creationId xmlns:a16="http://schemas.microsoft.com/office/drawing/2014/main" id="{95F06F8C-DBE9-8543-9A49-46B7FD4103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250" r="70760" b="61937"/>
          <a:stretch/>
        </p:blipFill>
        <p:spPr>
          <a:xfrm>
            <a:off x="4915381" y="1667957"/>
            <a:ext cx="2932255" cy="3090296"/>
          </a:xfrm>
          <a:prstGeom prst="rect">
            <a:avLst/>
          </a:prstGeom>
        </p:spPr>
      </p:pic>
      <p:sp>
        <p:nvSpPr>
          <p:cNvPr id="6" name="TextBox 5">
            <a:extLst>
              <a:ext uri="{FF2B5EF4-FFF2-40B4-BE49-F238E27FC236}">
                <a16:creationId xmlns:a16="http://schemas.microsoft.com/office/drawing/2014/main" id="{410F9305-7F4C-FF41-8F58-B9303AB33365}"/>
              </a:ext>
            </a:extLst>
          </p:cNvPr>
          <p:cNvSpPr txBox="1"/>
          <p:nvPr/>
        </p:nvSpPr>
        <p:spPr>
          <a:xfrm>
            <a:off x="628650" y="5018049"/>
            <a:ext cx="6195896" cy="646331"/>
          </a:xfrm>
          <a:prstGeom prst="rect">
            <a:avLst/>
          </a:prstGeom>
          <a:noFill/>
        </p:spPr>
        <p:txBody>
          <a:bodyPr wrap="square" rtlCol="0">
            <a:spAutoFit/>
          </a:bodyPr>
          <a:lstStyle/>
          <a:p>
            <a:r>
              <a:rPr lang="en-US" dirty="0"/>
              <a:t>Anthony Danko, Laurel Faulkenberry, Julie </a:t>
            </a:r>
            <a:r>
              <a:rPr lang="en-US" dirty="0" err="1"/>
              <a:t>Brefczynski</a:t>
            </a:r>
            <a:r>
              <a:rPr lang="en-US" dirty="0"/>
              <a:t>-Lewis, Dave </a:t>
            </a:r>
            <a:r>
              <a:rPr lang="en-US" dirty="0" err="1"/>
              <a:t>Harshbarger</a:t>
            </a:r>
            <a:r>
              <a:rPr lang="en-US" dirty="0"/>
              <a:t> </a:t>
            </a:r>
          </a:p>
        </p:txBody>
      </p:sp>
    </p:spTree>
    <p:extLst>
      <p:ext uri="{BB962C8B-B14F-4D97-AF65-F5344CB8AC3E}">
        <p14:creationId xmlns:p14="http://schemas.microsoft.com/office/powerpoint/2010/main" val="480875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2855"/>
                </a:solidFill>
                <a:latin typeface="Arial" charset="0"/>
                <a:ea typeface="Arial Black" charset="0"/>
                <a:cs typeface="Arial" charset="0"/>
              </a:rPr>
              <a:t>Data/Progress</a:t>
            </a:r>
            <a:endParaRPr lang="en-US" sz="3200" dirty="0"/>
          </a:p>
        </p:txBody>
      </p:sp>
      <p:sp>
        <p:nvSpPr>
          <p:cNvPr id="3" name="Content Placeholder 2"/>
          <p:cNvSpPr>
            <a:spLocks noGrp="1"/>
          </p:cNvSpPr>
          <p:nvPr>
            <p:ph idx="1"/>
          </p:nvPr>
        </p:nvSpPr>
        <p:spPr>
          <a:xfrm>
            <a:off x="628650" y="1408937"/>
            <a:ext cx="7886700" cy="4351338"/>
          </a:xfrm>
        </p:spPr>
        <p:txBody>
          <a:bodyPr>
            <a:normAutofit/>
          </a:bodyPr>
          <a:lstStyle/>
          <a:p>
            <a:r>
              <a:rPr lang="en-US" dirty="0"/>
              <a:t>“How often do you feel stress in your current position?” 30.8% responded “</a:t>
            </a:r>
            <a:r>
              <a:rPr lang="en-US" b="1" dirty="0"/>
              <a:t>A lot. I feel it almost all of the time.” </a:t>
            </a:r>
          </a:p>
          <a:p>
            <a:r>
              <a:rPr lang="en-US" dirty="0"/>
              <a:t>This number shows that a significant amount of the campus population is not managing their stress levels.  </a:t>
            </a:r>
          </a:p>
          <a:p>
            <a:endParaRPr lang="en-US" dirty="0"/>
          </a:p>
        </p:txBody>
      </p:sp>
    </p:spTree>
    <p:extLst>
      <p:ext uri="{BB962C8B-B14F-4D97-AF65-F5344CB8AC3E}">
        <p14:creationId xmlns:p14="http://schemas.microsoft.com/office/powerpoint/2010/main" val="3976827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2855"/>
                </a:solidFill>
                <a:latin typeface="Arial" charset="0"/>
                <a:ea typeface="Arial Black" charset="0"/>
                <a:cs typeface="Arial" charset="0"/>
              </a:rPr>
              <a:t>Data &amp; Progress </a:t>
            </a:r>
            <a:endParaRPr lang="en-US" sz="3200" dirty="0"/>
          </a:p>
        </p:txBody>
      </p:sp>
      <p:sp>
        <p:nvSpPr>
          <p:cNvPr id="3" name="Content Placeholder 2"/>
          <p:cNvSpPr>
            <a:spLocks noGrp="1"/>
          </p:cNvSpPr>
          <p:nvPr>
            <p:ph idx="1"/>
          </p:nvPr>
        </p:nvSpPr>
        <p:spPr/>
        <p:txBody>
          <a:bodyPr/>
          <a:lstStyle/>
          <a:p>
            <a:pPr marL="0" indent="0">
              <a:buNone/>
            </a:pPr>
            <a:r>
              <a:rPr lang="en-US" dirty="0"/>
              <a:t>Another finding is that many faculty, staff and students feel a need for more of a personal connection to the work they do on campus. About 42% of respondents said that on 1-3 days per week, they brought meaning and larger purpose into their work or school life. One in five said this connection rarely if ever happened in their workweek. </a:t>
            </a:r>
          </a:p>
          <a:p>
            <a:endParaRPr lang="en-US" dirty="0"/>
          </a:p>
        </p:txBody>
      </p:sp>
    </p:spTree>
    <p:extLst>
      <p:ext uri="{BB962C8B-B14F-4D97-AF65-F5344CB8AC3E}">
        <p14:creationId xmlns:p14="http://schemas.microsoft.com/office/powerpoint/2010/main" val="1327693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73D0A-D355-4D5F-8786-9960E6098A41}"/>
              </a:ext>
            </a:extLst>
          </p:cNvPr>
          <p:cNvSpPr>
            <a:spLocks noGrp="1"/>
          </p:cNvSpPr>
          <p:nvPr>
            <p:ph type="title"/>
          </p:nvPr>
        </p:nvSpPr>
        <p:spPr>
          <a:xfrm>
            <a:off x="628650" y="235585"/>
            <a:ext cx="7886700" cy="1325563"/>
          </a:xfrm>
        </p:spPr>
        <p:txBody>
          <a:bodyPr>
            <a:noAutofit/>
          </a:bodyPr>
          <a:lstStyle/>
          <a:p>
            <a:r>
              <a:rPr lang="en-US" sz="2800" dirty="0"/>
              <a:t>Mindfulness and Nurses Study</a:t>
            </a:r>
            <a:r>
              <a:rPr lang="en-US" sz="2000" dirty="0"/>
              <a:t/>
            </a:r>
            <a:br>
              <a:rPr lang="en-US" sz="2000" dirty="0"/>
            </a:br>
            <a:r>
              <a:rPr lang="en-US" sz="1600" dirty="0"/>
              <a:t>Klatt, M., Steinberg, B. and </a:t>
            </a:r>
            <a:r>
              <a:rPr lang="en-US" sz="1600" dirty="0" err="1"/>
              <a:t>Duchemin</a:t>
            </a:r>
            <a:r>
              <a:rPr lang="en-US" sz="1600" dirty="0"/>
              <a:t>, A.M., 2015. Mindfulness in Motion (MIM): an onsite mindfulness based intervention (MBI) for chronically high stress work environments to increase resiliency and work engagement. </a:t>
            </a:r>
            <a:r>
              <a:rPr lang="en-US" sz="1600" i="1" dirty="0"/>
              <a:t>Journal of visualized experiments: </a:t>
            </a:r>
            <a:r>
              <a:rPr lang="en-US" sz="1600" i="1" dirty="0" err="1"/>
              <a:t>JoVE</a:t>
            </a:r>
            <a:r>
              <a:rPr lang="en-US" sz="1600" dirty="0"/>
              <a:t>, (101).</a:t>
            </a:r>
          </a:p>
        </p:txBody>
      </p:sp>
      <p:pic>
        <p:nvPicPr>
          <p:cNvPr id="5" name="Content Placeholder 4">
            <a:extLst>
              <a:ext uri="{FF2B5EF4-FFF2-40B4-BE49-F238E27FC236}">
                <a16:creationId xmlns:a16="http://schemas.microsoft.com/office/drawing/2014/main" id="{CBAB77C3-F776-4E3B-B4D1-BCC04DB32591}"/>
              </a:ext>
            </a:extLst>
          </p:cNvPr>
          <p:cNvPicPr>
            <a:picLocks noGrp="1" noChangeAspect="1"/>
          </p:cNvPicPr>
          <p:nvPr>
            <p:ph idx="1"/>
          </p:nvPr>
        </p:nvPicPr>
        <p:blipFill>
          <a:blip r:embed="rId2"/>
          <a:stretch>
            <a:fillRect/>
          </a:stretch>
        </p:blipFill>
        <p:spPr>
          <a:xfrm>
            <a:off x="4572000" y="1625918"/>
            <a:ext cx="4229100" cy="3954780"/>
          </a:xfrm>
        </p:spPr>
      </p:pic>
      <p:pic>
        <p:nvPicPr>
          <p:cNvPr id="7" name="Picture 6">
            <a:extLst>
              <a:ext uri="{FF2B5EF4-FFF2-40B4-BE49-F238E27FC236}">
                <a16:creationId xmlns:a16="http://schemas.microsoft.com/office/drawing/2014/main" id="{9F17F4BF-30AA-462F-A03F-E2B8A71E4CEA}"/>
              </a:ext>
            </a:extLst>
          </p:cNvPr>
          <p:cNvPicPr>
            <a:picLocks noChangeAspect="1"/>
          </p:cNvPicPr>
          <p:nvPr/>
        </p:nvPicPr>
        <p:blipFill>
          <a:blip r:embed="rId3"/>
          <a:stretch>
            <a:fillRect/>
          </a:stretch>
        </p:blipFill>
        <p:spPr>
          <a:xfrm>
            <a:off x="342900" y="1690688"/>
            <a:ext cx="4229100" cy="3825240"/>
          </a:xfrm>
          <a:prstGeom prst="rect">
            <a:avLst/>
          </a:prstGeom>
        </p:spPr>
      </p:pic>
    </p:spTree>
    <p:extLst>
      <p:ext uri="{BB962C8B-B14F-4D97-AF65-F5344CB8AC3E}">
        <p14:creationId xmlns:p14="http://schemas.microsoft.com/office/powerpoint/2010/main" val="89664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171B2-4C9E-4156-8169-01FBAF227744}"/>
              </a:ext>
            </a:extLst>
          </p:cNvPr>
          <p:cNvSpPr>
            <a:spLocks noGrp="1"/>
          </p:cNvSpPr>
          <p:nvPr>
            <p:ph type="title"/>
          </p:nvPr>
        </p:nvSpPr>
        <p:spPr>
          <a:xfrm>
            <a:off x="304800" y="228600"/>
            <a:ext cx="8461248" cy="990600"/>
          </a:xfrm>
        </p:spPr>
        <p:txBody>
          <a:bodyPr>
            <a:normAutofit/>
          </a:bodyPr>
          <a:lstStyle/>
          <a:p>
            <a:r>
              <a:rPr lang="en-US" sz="2500" b="1" dirty="0">
                <a:solidFill>
                  <a:srgbClr val="002855"/>
                </a:solidFill>
                <a:latin typeface="Arial" charset="0"/>
                <a:cs typeface="Arial" charset="0"/>
              </a:rPr>
              <a:t>Mindfulness Compassion training in Medical Students</a:t>
            </a:r>
            <a:endParaRPr lang="en-US" sz="2500" dirty="0"/>
          </a:p>
        </p:txBody>
      </p:sp>
      <p:pic>
        <p:nvPicPr>
          <p:cNvPr id="4" name="Picture 3">
            <a:extLst>
              <a:ext uri="{FF2B5EF4-FFF2-40B4-BE49-F238E27FC236}">
                <a16:creationId xmlns:a16="http://schemas.microsoft.com/office/drawing/2014/main" id="{2D443694-87F5-4101-AF5E-5C30814DB0A4}"/>
              </a:ext>
            </a:extLst>
          </p:cNvPr>
          <p:cNvPicPr>
            <a:picLocks noChangeAspect="1"/>
          </p:cNvPicPr>
          <p:nvPr/>
        </p:nvPicPr>
        <p:blipFill rotWithShape="1">
          <a:blip r:embed="rId2"/>
          <a:srcRect l="20833" t="16000" r="62500" b="52000"/>
          <a:stretch/>
        </p:blipFill>
        <p:spPr>
          <a:xfrm>
            <a:off x="1600201" y="1141297"/>
            <a:ext cx="5763125" cy="4610500"/>
          </a:xfrm>
          <a:prstGeom prst="rect">
            <a:avLst/>
          </a:prstGeom>
        </p:spPr>
      </p:pic>
      <p:sp>
        <p:nvSpPr>
          <p:cNvPr id="5" name="Rectangle 4">
            <a:extLst>
              <a:ext uri="{FF2B5EF4-FFF2-40B4-BE49-F238E27FC236}">
                <a16:creationId xmlns:a16="http://schemas.microsoft.com/office/drawing/2014/main" id="{D31F1814-FF1A-4530-A72C-59B01F7528B8}"/>
              </a:ext>
            </a:extLst>
          </p:cNvPr>
          <p:cNvSpPr/>
          <p:nvPr/>
        </p:nvSpPr>
        <p:spPr>
          <a:xfrm>
            <a:off x="304801" y="5839577"/>
            <a:ext cx="8305800" cy="611578"/>
          </a:xfrm>
          <a:prstGeom prst="rect">
            <a:avLst/>
          </a:prstGeom>
        </p:spPr>
        <p:txBody>
          <a:bodyPr wrap="square">
            <a:spAutoFit/>
          </a:bodyPr>
          <a:lstStyle/>
          <a:p>
            <a:r>
              <a:rPr lang="en-US" sz="1687" dirty="0" err="1">
                <a:solidFill>
                  <a:schemeClr val="tx1">
                    <a:lumMod val="65000"/>
                  </a:schemeClr>
                </a:solidFill>
              </a:rPr>
              <a:t>Mascaro</a:t>
            </a:r>
            <a:r>
              <a:rPr lang="en-US" sz="1687" dirty="0">
                <a:solidFill>
                  <a:schemeClr val="tx1">
                    <a:lumMod val="65000"/>
                  </a:schemeClr>
                </a:solidFill>
              </a:rPr>
              <a:t>, Jennifer S., et al. "Meditation buffers medical student compassion from the deleterious effects of depression." The Journal of Positive Psychology 13.2 (2018): 133-142.</a:t>
            </a:r>
          </a:p>
        </p:txBody>
      </p:sp>
    </p:spTree>
    <p:extLst>
      <p:ext uri="{BB962C8B-B14F-4D97-AF65-F5344CB8AC3E}">
        <p14:creationId xmlns:p14="http://schemas.microsoft.com/office/powerpoint/2010/main" val="1414182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5675"/>
            <a:ext cx="7886700" cy="1325563"/>
          </a:xfrm>
        </p:spPr>
        <p:txBody>
          <a:bodyPr>
            <a:normAutofit/>
          </a:bodyPr>
          <a:lstStyle/>
          <a:p>
            <a:pPr lvl="0"/>
            <a:r>
              <a:rPr lang="en-US" sz="3200" b="1" dirty="0">
                <a:solidFill>
                  <a:srgbClr val="002855"/>
                </a:solidFill>
                <a:latin typeface="Arial" charset="0"/>
                <a:ea typeface="Arial Black" charset="0"/>
                <a:cs typeface="Arial" charset="0"/>
              </a:rPr>
              <a:t>Resources Developed</a:t>
            </a:r>
            <a:endParaRPr lang="en-US" sz="3200" b="1" dirty="0">
              <a:solidFill>
                <a:schemeClr val="accent1">
                  <a:lumMod val="50000"/>
                </a:schemeClr>
              </a:solidFill>
              <a:latin typeface="Arial Narrow" panose="020B0604020202020204" pitchFamily="34" charset="0"/>
              <a:cs typeface="Arial Narrow" panose="020B0604020202020204" pitchFamily="34" charset="0"/>
            </a:endParaRPr>
          </a:p>
        </p:txBody>
      </p:sp>
      <p:sp>
        <p:nvSpPr>
          <p:cNvPr id="3" name="Content Placeholder 2"/>
          <p:cNvSpPr>
            <a:spLocks noGrp="1"/>
          </p:cNvSpPr>
          <p:nvPr>
            <p:ph idx="1"/>
          </p:nvPr>
        </p:nvSpPr>
        <p:spPr>
          <a:xfrm>
            <a:off x="628650" y="1285575"/>
            <a:ext cx="7886700" cy="4351338"/>
          </a:xfrm>
        </p:spPr>
        <p:txBody>
          <a:bodyPr>
            <a:normAutofit/>
          </a:bodyPr>
          <a:lstStyle/>
          <a:p>
            <a:pPr marL="0" lvl="0" indent="0">
              <a:buNone/>
            </a:pPr>
            <a:r>
              <a:rPr lang="en-US" b="1" dirty="0"/>
              <a:t>Mindfulness Levels of Engagement:</a:t>
            </a:r>
          </a:p>
          <a:p>
            <a:pPr lvl="0"/>
            <a:r>
              <a:rPr lang="en-US" b="1" dirty="0"/>
              <a:t>Daily Meditation (20 minutes): </a:t>
            </a:r>
            <a:r>
              <a:rPr lang="en-US" dirty="0"/>
              <a:t>daily sessions help strengthen mental muscle while promoting stronger mind-body connection, awareness and relaxation.</a:t>
            </a:r>
          </a:p>
          <a:p>
            <a:r>
              <a:rPr lang="en-US" b="1" dirty="0"/>
              <a:t>Sampler Workshop (60 minutes): </a:t>
            </a:r>
            <a:r>
              <a:rPr lang="en-US" dirty="0"/>
              <a:t>a sample of simple and effective techniques aimed to change  stress response, cultivating a more calm and resilient mind.</a:t>
            </a:r>
          </a:p>
          <a:p>
            <a:pPr lvl="0"/>
            <a:endParaRPr lang="en-US" dirty="0"/>
          </a:p>
        </p:txBody>
      </p:sp>
    </p:spTree>
    <p:extLst>
      <p:ext uri="{BB962C8B-B14F-4D97-AF65-F5344CB8AC3E}">
        <p14:creationId xmlns:p14="http://schemas.microsoft.com/office/powerpoint/2010/main" val="2061785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2855"/>
                </a:solidFill>
                <a:latin typeface="Arial" charset="0"/>
                <a:cs typeface="Arial" charset="0"/>
              </a:rPr>
              <a:t>Resources (Continued)</a:t>
            </a:r>
            <a:endParaRPr lang="en-US" sz="3200" dirty="0"/>
          </a:p>
        </p:txBody>
      </p:sp>
      <p:sp>
        <p:nvSpPr>
          <p:cNvPr id="3" name="Content Placeholder 2"/>
          <p:cNvSpPr>
            <a:spLocks noGrp="1"/>
          </p:cNvSpPr>
          <p:nvPr>
            <p:ph idx="1"/>
          </p:nvPr>
        </p:nvSpPr>
        <p:spPr>
          <a:xfrm>
            <a:off x="628650" y="1489959"/>
            <a:ext cx="7886700" cy="4351338"/>
          </a:xfrm>
        </p:spPr>
        <p:txBody>
          <a:bodyPr/>
          <a:lstStyle/>
          <a:p>
            <a:endParaRPr lang="en-US" dirty="0"/>
          </a:p>
          <a:p>
            <a:r>
              <a:rPr lang="en-US" b="1" dirty="0"/>
              <a:t>Mindful Steps Series (6 hours</a:t>
            </a:r>
            <a:r>
              <a:rPr lang="en-US" dirty="0"/>
              <a:t>): a free six-week series designed to assist in developing and maintaining mindful resilience, mental fitness &amp; relaxation.</a:t>
            </a:r>
          </a:p>
          <a:p>
            <a:r>
              <a:rPr lang="en-US" b="1" dirty="0"/>
              <a:t>Yoga:</a:t>
            </a:r>
            <a:r>
              <a:rPr lang="en-US" dirty="0"/>
              <a:t> Restorative, Mindful Flow, Gentle Yoga After Work, Yoga for Inner Balance, Themed Yoga</a:t>
            </a:r>
          </a:p>
          <a:p>
            <a:endParaRPr lang="en-US" dirty="0"/>
          </a:p>
        </p:txBody>
      </p:sp>
    </p:spTree>
    <p:extLst>
      <p:ext uri="{BB962C8B-B14F-4D97-AF65-F5344CB8AC3E}">
        <p14:creationId xmlns:p14="http://schemas.microsoft.com/office/powerpoint/2010/main" val="2624530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2855"/>
                </a:solidFill>
                <a:latin typeface="Arial" charset="0"/>
                <a:cs typeface="Arial" charset="0"/>
              </a:rPr>
              <a:t>NEXT EXCITING STEPS</a:t>
            </a:r>
            <a:endParaRPr lang="en-US" sz="3200" dirty="0"/>
          </a:p>
        </p:txBody>
      </p:sp>
      <p:sp>
        <p:nvSpPr>
          <p:cNvPr id="3" name="Content Placeholder 2"/>
          <p:cNvSpPr>
            <a:spLocks noGrp="1"/>
          </p:cNvSpPr>
          <p:nvPr>
            <p:ph idx="1"/>
          </p:nvPr>
        </p:nvSpPr>
        <p:spPr>
          <a:xfrm>
            <a:off x="385369" y="1204840"/>
            <a:ext cx="7886700" cy="4351338"/>
          </a:xfrm>
        </p:spPr>
        <p:txBody>
          <a:bodyPr>
            <a:normAutofit fontScale="92500"/>
          </a:bodyPr>
          <a:lstStyle/>
          <a:p>
            <a:r>
              <a:rPr lang="en-US" dirty="0"/>
              <a:t>Nurse Residency Program - Collaborating with Wellness and Mindfulness to bring “wellness to the staff.”</a:t>
            </a:r>
          </a:p>
          <a:p>
            <a:r>
              <a:rPr lang="en-US" dirty="0"/>
              <a:t>The wellness/mindfulness group has observed nursing workflow on the units at Ruby. </a:t>
            </a:r>
          </a:p>
          <a:p>
            <a:r>
              <a:rPr lang="en-US" dirty="0"/>
              <a:t>By working together, the nurse residents will be able to take “moments” of wellness into the nursing units and incorporate short activities such as mindfulness breathing, yoga poses, etc. as part of the workflow for the nurses.  Our research hopes to show that nurses are able to use just brief moments throughout the day to increase wellbeing. </a:t>
            </a:r>
          </a:p>
          <a:p>
            <a:endParaRPr lang="en-US" dirty="0"/>
          </a:p>
        </p:txBody>
      </p:sp>
    </p:spTree>
    <p:extLst>
      <p:ext uri="{BB962C8B-B14F-4D97-AF65-F5344CB8AC3E}">
        <p14:creationId xmlns:p14="http://schemas.microsoft.com/office/powerpoint/2010/main" val="2251446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2855"/>
                </a:solidFill>
                <a:latin typeface="Arial" charset="0"/>
                <a:ea typeface="Arial Black" charset="0"/>
                <a:cs typeface="Arial" charset="0"/>
              </a:rPr>
              <a:t>Questions/Contact Info</a:t>
            </a:r>
            <a:endParaRPr lang="en-US" sz="3200" dirty="0"/>
          </a:p>
        </p:txBody>
      </p:sp>
      <p:sp>
        <p:nvSpPr>
          <p:cNvPr id="3" name="Content Placeholder 2"/>
          <p:cNvSpPr>
            <a:spLocks noGrp="1"/>
          </p:cNvSpPr>
          <p:nvPr>
            <p:ph idx="1"/>
          </p:nvPr>
        </p:nvSpPr>
        <p:spPr>
          <a:xfrm>
            <a:off x="628649" y="1825625"/>
            <a:ext cx="8063937" cy="4351338"/>
          </a:xfrm>
        </p:spPr>
        <p:txBody>
          <a:bodyPr/>
          <a:lstStyle/>
          <a:p>
            <a:r>
              <a:rPr lang="en-US" dirty="0"/>
              <a:t>Dave </a:t>
            </a:r>
            <a:r>
              <a:rPr lang="en-US" dirty="0" err="1"/>
              <a:t>Harshbarger</a:t>
            </a:r>
            <a:r>
              <a:rPr lang="en-US" dirty="0"/>
              <a:t> - </a:t>
            </a:r>
            <a:r>
              <a:rPr lang="en-US" dirty="0">
                <a:hlinkClick r:id="rId2"/>
              </a:rPr>
              <a:t>harshbargerd@wvumedicine.org</a:t>
            </a:r>
            <a:endParaRPr lang="en-US" dirty="0"/>
          </a:p>
          <a:p>
            <a:r>
              <a:rPr lang="en-US" dirty="0"/>
              <a:t>Anthony Danko – </a:t>
            </a:r>
            <a:r>
              <a:rPr lang="en-US" dirty="0">
                <a:hlinkClick r:id="rId3"/>
              </a:rPr>
              <a:t>anthony.danko@hsc.wvu.edu</a:t>
            </a:r>
            <a:endParaRPr lang="en-US" dirty="0"/>
          </a:p>
          <a:p>
            <a:endParaRPr lang="en-US" dirty="0"/>
          </a:p>
        </p:txBody>
      </p:sp>
    </p:spTree>
    <p:extLst>
      <p:ext uri="{BB962C8B-B14F-4D97-AF65-F5344CB8AC3E}">
        <p14:creationId xmlns:p14="http://schemas.microsoft.com/office/powerpoint/2010/main" val="2502065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43668" y="426077"/>
            <a:ext cx="6432259" cy="849050"/>
          </a:xfrm>
        </p:spPr>
        <p:txBody>
          <a:bodyPr>
            <a:normAutofit/>
          </a:bodyPr>
          <a:lstStyle/>
          <a:p>
            <a:r>
              <a:rPr lang="en-US" sz="3600" b="1" dirty="0">
                <a:solidFill>
                  <a:srgbClr val="002855"/>
                </a:solidFill>
                <a:latin typeface="Arial" charset="0"/>
                <a:cs typeface="Arial" charset="0"/>
              </a:rPr>
              <a:t>APRIL 15 – JULY 23 (2019)</a:t>
            </a:r>
            <a:endParaRPr lang="en-US" sz="36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275" y="1398432"/>
            <a:ext cx="6858000" cy="3851911"/>
          </a:xfrm>
          <a:prstGeom prst="rect">
            <a:avLst/>
          </a:prstGeom>
        </p:spPr>
      </p:pic>
    </p:spTree>
    <p:extLst>
      <p:ext uri="{BB962C8B-B14F-4D97-AF65-F5344CB8AC3E}">
        <p14:creationId xmlns:p14="http://schemas.microsoft.com/office/powerpoint/2010/main" val="2532926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6" descr="Farmers Market Ene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830" y="307251"/>
            <a:ext cx="6865684"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7691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2855"/>
                </a:solidFill>
                <a:latin typeface="Arial" charset="0"/>
                <a:cs typeface="Arial" charset="0"/>
              </a:rPr>
              <a:t>WELLNESS CENTER</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8838" y="1877123"/>
            <a:ext cx="3670332" cy="275274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2056" y="1877123"/>
            <a:ext cx="3670331" cy="2752749"/>
          </a:xfrm>
          <a:prstGeom prst="rect">
            <a:avLst/>
          </a:prstGeom>
        </p:spPr>
      </p:pic>
    </p:spTree>
    <p:extLst>
      <p:ext uri="{BB962C8B-B14F-4D97-AF65-F5344CB8AC3E}">
        <p14:creationId xmlns:p14="http://schemas.microsoft.com/office/powerpoint/2010/main" val="2108117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562" y="328249"/>
            <a:ext cx="8264324" cy="1068680"/>
          </a:xfrm>
        </p:spPr>
        <p:txBody>
          <a:bodyPr>
            <a:noAutofit/>
          </a:bodyPr>
          <a:lstStyle/>
          <a:p>
            <a:r>
              <a:rPr lang="en-US" sz="3600" b="1" dirty="0">
                <a:solidFill>
                  <a:srgbClr val="002855"/>
                </a:solidFill>
                <a:latin typeface="Arial" charset="0"/>
                <a:ea typeface="Arial" charset="0"/>
                <a:cs typeface="Arial" charset="0"/>
              </a:rPr>
              <a:t>WELLNESS CENTER WEIGHT ROOM</a:t>
            </a:r>
            <a:endParaRPr lang="en-US" sz="36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1108" y="1377501"/>
            <a:ext cx="5493621" cy="4120216"/>
          </a:xfrm>
        </p:spPr>
      </p:pic>
    </p:spTree>
    <p:extLst>
      <p:ext uri="{BB962C8B-B14F-4D97-AF65-F5344CB8AC3E}">
        <p14:creationId xmlns:p14="http://schemas.microsoft.com/office/powerpoint/2010/main" val="2806345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478507"/>
          </a:xfrm>
        </p:spPr>
        <p:txBody>
          <a:bodyPr/>
          <a:lstStyle/>
          <a:p>
            <a:pPr algn="ctr"/>
            <a:r>
              <a:rPr lang="en-US" b="1" dirty="0">
                <a:solidFill>
                  <a:srgbClr val="002855"/>
                </a:solidFill>
                <a:latin typeface="Arial" charset="0"/>
                <a:ea typeface="Arial" charset="0"/>
                <a:cs typeface="Arial" charset="0"/>
              </a:rPr>
              <a:t>WELLNESS STUDIO</a:t>
            </a:r>
            <a:br>
              <a:rPr lang="en-US" b="1" dirty="0">
                <a:solidFill>
                  <a:srgbClr val="002855"/>
                </a:solidFill>
                <a:latin typeface="Arial" charset="0"/>
                <a:ea typeface="Arial" charset="0"/>
                <a:cs typeface="Arial" charset="0"/>
              </a:rPr>
            </a:br>
            <a:r>
              <a:rPr lang="en-US" dirty="0">
                <a:solidFill>
                  <a:srgbClr val="002855"/>
                </a:solidFill>
                <a:latin typeface="Arial" charset="0"/>
                <a:ea typeface="Arial" charset="0"/>
                <a:cs typeface="Arial" charset="0"/>
              </a:rPr>
              <a:t>(G-278 HSC SOUTH)</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843632"/>
            <a:ext cx="7886700" cy="3111549"/>
          </a:xfrm>
        </p:spPr>
      </p:pic>
    </p:spTree>
    <p:extLst>
      <p:ext uri="{BB962C8B-B14F-4D97-AF65-F5344CB8AC3E}">
        <p14:creationId xmlns:p14="http://schemas.microsoft.com/office/powerpoint/2010/main" val="1541967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DBF477-DE6B-904E-A0AC-F9FB7B410663}"/>
              </a:ext>
            </a:extLst>
          </p:cNvPr>
          <p:cNvPicPr>
            <a:picLocks noChangeAspect="1"/>
          </p:cNvPicPr>
          <p:nvPr/>
        </p:nvPicPr>
        <p:blipFill>
          <a:blip r:embed="rId2"/>
          <a:stretch>
            <a:fillRect/>
          </a:stretch>
        </p:blipFill>
        <p:spPr>
          <a:xfrm>
            <a:off x="2095022" y="205499"/>
            <a:ext cx="4744690" cy="4938509"/>
          </a:xfrm>
          <a:prstGeom prst="rect">
            <a:avLst/>
          </a:prstGeom>
        </p:spPr>
      </p:pic>
      <p:sp>
        <p:nvSpPr>
          <p:cNvPr id="10" name="TextBox 9">
            <a:extLst>
              <a:ext uri="{FF2B5EF4-FFF2-40B4-BE49-F238E27FC236}">
                <a16:creationId xmlns:a16="http://schemas.microsoft.com/office/drawing/2014/main" id="{F47CCCDE-C500-6546-9EDD-97B512F6EC44}"/>
              </a:ext>
            </a:extLst>
          </p:cNvPr>
          <p:cNvSpPr txBox="1"/>
          <p:nvPr/>
        </p:nvSpPr>
        <p:spPr>
          <a:xfrm>
            <a:off x="2002422" y="5243332"/>
            <a:ext cx="5010913" cy="461665"/>
          </a:xfrm>
          <a:prstGeom prst="rect">
            <a:avLst/>
          </a:prstGeom>
          <a:noFill/>
        </p:spPr>
        <p:txBody>
          <a:bodyPr wrap="square" rtlCol="0">
            <a:spAutoFit/>
          </a:bodyPr>
          <a:lstStyle/>
          <a:p>
            <a:r>
              <a:rPr lang="en-US" sz="2400" b="1" dirty="0">
                <a:solidFill>
                  <a:srgbClr val="002855"/>
                </a:solidFill>
                <a:latin typeface="Arial" charset="0"/>
                <a:cs typeface="Arial" charset="0"/>
              </a:rPr>
              <a:t>WVUMEDICINE.ORG/WELLNESS</a:t>
            </a:r>
            <a:endParaRPr lang="en-US" sz="2400" dirty="0"/>
          </a:p>
        </p:txBody>
      </p:sp>
    </p:spTree>
    <p:extLst>
      <p:ext uri="{BB962C8B-B14F-4D97-AF65-F5344CB8AC3E}">
        <p14:creationId xmlns:p14="http://schemas.microsoft.com/office/powerpoint/2010/main" val="2265449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41791" y="1144550"/>
            <a:ext cx="6858000" cy="1655762"/>
          </a:xfrm>
        </p:spPr>
        <p:txBody>
          <a:bodyPr/>
          <a:lstStyle/>
          <a:p>
            <a:r>
              <a:rPr lang="en-US" dirty="0">
                <a:solidFill>
                  <a:srgbClr val="002855"/>
                </a:solidFill>
                <a:latin typeface="Arial" charset="0"/>
                <a:cs typeface="Arial" charset="0"/>
              </a:rPr>
              <a:t>Avoiding Burnout</a:t>
            </a:r>
            <a:endParaRPr lang="en-US" dirty="0"/>
          </a:p>
        </p:txBody>
      </p:sp>
      <p:sp>
        <p:nvSpPr>
          <p:cNvPr id="8" name="Rectangle 7">
            <a:extLst>
              <a:ext uri="{FF2B5EF4-FFF2-40B4-BE49-F238E27FC236}">
                <a16:creationId xmlns:a16="http://schemas.microsoft.com/office/drawing/2014/main" id="{1B997795-397B-5B41-A835-8104DFFA7F85}"/>
              </a:ext>
            </a:extLst>
          </p:cNvPr>
          <p:cNvSpPr/>
          <p:nvPr/>
        </p:nvSpPr>
        <p:spPr>
          <a:xfrm>
            <a:off x="1143000" y="509283"/>
            <a:ext cx="7209263" cy="769441"/>
          </a:xfrm>
          <a:prstGeom prst="rect">
            <a:avLst/>
          </a:prstGeom>
        </p:spPr>
        <p:txBody>
          <a:bodyPr wrap="square">
            <a:spAutoFit/>
          </a:bodyPr>
          <a:lstStyle/>
          <a:p>
            <a:r>
              <a:rPr lang="en-US" sz="4400" b="1" dirty="0">
                <a:solidFill>
                  <a:srgbClr val="002855"/>
                </a:solidFill>
                <a:latin typeface="Arial" charset="0"/>
                <a:ea typeface="Arial" charset="0"/>
                <a:cs typeface="Arial" charset="0"/>
              </a:rPr>
              <a:t>Mindfulness &amp; Resiliency</a:t>
            </a:r>
            <a:endParaRPr lang="en-US" sz="4400" dirty="0"/>
          </a:p>
        </p:txBody>
      </p:sp>
      <p:pic>
        <p:nvPicPr>
          <p:cNvPr id="11" name="Picture 10">
            <a:extLst>
              <a:ext uri="{FF2B5EF4-FFF2-40B4-BE49-F238E27FC236}">
                <a16:creationId xmlns:a16="http://schemas.microsoft.com/office/drawing/2014/main" id="{6395F4DA-C9EE-3941-8367-EF52DAC3BDF1}"/>
              </a:ext>
            </a:extLst>
          </p:cNvPr>
          <p:cNvPicPr>
            <a:picLocks noChangeAspect="1"/>
          </p:cNvPicPr>
          <p:nvPr/>
        </p:nvPicPr>
        <p:blipFill>
          <a:blip r:embed="rId2"/>
          <a:stretch>
            <a:fillRect/>
          </a:stretch>
        </p:blipFill>
        <p:spPr>
          <a:xfrm>
            <a:off x="1226915" y="1714932"/>
            <a:ext cx="6736465" cy="3789262"/>
          </a:xfrm>
          <a:prstGeom prst="rect">
            <a:avLst/>
          </a:prstGeom>
        </p:spPr>
      </p:pic>
    </p:spTree>
    <p:extLst>
      <p:ext uri="{BB962C8B-B14F-4D97-AF65-F5344CB8AC3E}">
        <p14:creationId xmlns:p14="http://schemas.microsoft.com/office/powerpoint/2010/main" val="1157246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2855"/>
                </a:solidFill>
                <a:latin typeface="Arial" charset="0"/>
                <a:cs typeface="Arial" charset="0"/>
              </a:rPr>
              <a:t>Overall “Real Problem” We Are Attempting to Solve</a:t>
            </a:r>
            <a:endParaRPr lang="en-US" sz="3200" dirty="0"/>
          </a:p>
        </p:txBody>
      </p:sp>
      <p:sp>
        <p:nvSpPr>
          <p:cNvPr id="3" name="Content Placeholder 2"/>
          <p:cNvSpPr>
            <a:spLocks noGrp="1"/>
          </p:cNvSpPr>
          <p:nvPr>
            <p:ph idx="1"/>
          </p:nvPr>
        </p:nvSpPr>
        <p:spPr/>
        <p:txBody>
          <a:bodyPr/>
          <a:lstStyle/>
          <a:p>
            <a:r>
              <a:rPr lang="en-US" sz="2400" dirty="0"/>
              <a:t>Our focus as an institution has long been on the care of people when they become ill. Although that is a vital part of our mission, it is inadequate to the challenges we face in our state. </a:t>
            </a:r>
          </a:p>
          <a:p>
            <a:r>
              <a:rPr lang="en-US" sz="2400" dirty="0"/>
              <a:t>We must also focus on achieving and maintaining wellness – and start by changing our own campus community into a healthier place. </a:t>
            </a:r>
          </a:p>
          <a:p>
            <a:r>
              <a:rPr lang="en-US" sz="2400" dirty="0"/>
              <a:t>Change the culture from sick care to well care we will use both grass roots and leadership-driven approaches. </a:t>
            </a:r>
            <a:endParaRPr lang="en-US" dirty="0"/>
          </a:p>
        </p:txBody>
      </p:sp>
    </p:spTree>
    <p:extLst>
      <p:ext uri="{BB962C8B-B14F-4D97-AF65-F5344CB8AC3E}">
        <p14:creationId xmlns:p14="http://schemas.microsoft.com/office/powerpoint/2010/main" val="398127393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202</TotalTime>
  <Words>441</Words>
  <Application>Microsoft Office PowerPoint</Application>
  <PresentationFormat>On-screen Show (4:3)</PresentationFormat>
  <Paragraphs>36</Paragraphs>
  <Slides>18</Slides>
  <Notes>0</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18</vt:i4>
      </vt:variant>
    </vt:vector>
  </HeadingPairs>
  <TitlesOfParts>
    <vt:vector size="28" baseType="lpstr">
      <vt:lpstr>Arial</vt:lpstr>
      <vt:lpstr>Arial Black</vt:lpstr>
      <vt:lpstr>Arial Narrow</vt:lpstr>
      <vt:lpstr>Calibri</vt:lpstr>
      <vt:lpstr>Calibri Light</vt:lpstr>
      <vt:lpstr>Custom Design</vt:lpstr>
      <vt:lpstr>1_Custom Design</vt:lpstr>
      <vt:lpstr>2_Custom Design</vt:lpstr>
      <vt:lpstr>3_Custom Design</vt:lpstr>
      <vt:lpstr>4_Custom Design</vt:lpstr>
      <vt:lpstr>PowerPoint Presentation</vt:lpstr>
      <vt:lpstr>APRIL 15 – JULY 23 (2019)</vt:lpstr>
      <vt:lpstr>PowerPoint Presentation</vt:lpstr>
      <vt:lpstr>WELLNESS CENTER</vt:lpstr>
      <vt:lpstr>WELLNESS CENTER WEIGHT ROOM</vt:lpstr>
      <vt:lpstr>WELLNESS STUDIO (G-278 HSC SOUTH)</vt:lpstr>
      <vt:lpstr>PowerPoint Presentation</vt:lpstr>
      <vt:lpstr>PowerPoint Presentation</vt:lpstr>
      <vt:lpstr>Overall “Real Problem” We Are Attempting to Solve</vt:lpstr>
      <vt:lpstr>The Mindfulness Squad </vt:lpstr>
      <vt:lpstr>Data/Progress</vt:lpstr>
      <vt:lpstr>Data &amp; Progress </vt:lpstr>
      <vt:lpstr>Mindfulness and Nurses Study Klatt, M., Steinberg, B. and Duchemin, A.M., 2015. Mindfulness in Motion (MIM): an onsite mindfulness based intervention (MBI) for chronically high stress work environments to increase resiliency and work engagement. Journal of visualized experiments: JoVE, (101).</vt:lpstr>
      <vt:lpstr>Mindfulness Compassion training in Medical Students</vt:lpstr>
      <vt:lpstr>Resources Developed</vt:lpstr>
      <vt:lpstr>Resources (Continued)</vt:lpstr>
      <vt:lpstr>NEXT EXCITING STEPS</vt:lpstr>
      <vt:lpstr>Questions/Contact Info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Caudill</dc:creator>
  <cp:lastModifiedBy>Harshbarger, David</cp:lastModifiedBy>
  <cp:revision>29</cp:revision>
  <dcterms:created xsi:type="dcterms:W3CDTF">2017-11-01T18:52:30Z</dcterms:created>
  <dcterms:modified xsi:type="dcterms:W3CDTF">2019-05-30T18:14:07Z</dcterms:modified>
</cp:coreProperties>
</file>