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06" r:id="rId2"/>
    <p:sldMasterId id="2147483672" r:id="rId3"/>
    <p:sldMasterId id="2147483694" r:id="rId4"/>
    <p:sldMasterId id="2147483684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5" r:id="rId12"/>
    <p:sldId id="262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85371" autoAdjust="0"/>
  </p:normalViewPr>
  <p:slideViewPr>
    <p:cSldViewPr showGuides="1"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CBD8-1CAE-4511-BD8C-8AC099076964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E5C7-8A96-4EF4-9F0B-93989DF16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4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Focusing on resiliency</a:t>
            </a:r>
            <a:r>
              <a:rPr lang="en-US" baseline="0" dirty="0" smtClean="0"/>
              <a:t> this year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Helping to handle the needs and challenges of life as a 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E5C7-8A96-4EF4-9F0B-93989DF166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Help connecting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Expressing yourself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Helping</a:t>
            </a:r>
            <a:r>
              <a:rPr lang="en-US" baseline="0" dirty="0" smtClean="0"/>
              <a:t> you learn to be present, to be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Muscle Memory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E5C7-8A96-4EF4-9F0B-93989DF166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0866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2438400" cy="525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5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950"/>
            <a:ext cx="3008313" cy="9334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3008313" cy="266700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6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76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457200"/>
            <a:ext cx="64770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086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2800" y="1231900"/>
            <a:ext cx="5029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0"/>
            <a:ext cx="82296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0"/>
            <a:ext cx="82296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200"/>
            <a:ext cx="624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FDyiUEn8V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0866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Spiritual Care &amp; Education at </a:t>
            </a:r>
            <a:br>
              <a:rPr lang="en-US" b="1" dirty="0" smtClean="0"/>
            </a:br>
            <a:r>
              <a:rPr lang="en-US" b="1" dirty="0" smtClean="0"/>
              <a:t>Ruby Memorial Hospital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Chaplains Caring for All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7086600" cy="1295400"/>
          </a:xfrm>
        </p:spPr>
        <p:txBody>
          <a:bodyPr/>
          <a:lstStyle/>
          <a:p>
            <a:r>
              <a:rPr lang="en-US" b="1" dirty="0" smtClean="0"/>
              <a:t>Rev. Kimberly J. Belcher, </a:t>
            </a:r>
            <a:r>
              <a:rPr lang="en-US" b="1" dirty="0" err="1" smtClean="0"/>
              <a:t>MDiv</a:t>
            </a:r>
            <a:r>
              <a:rPr lang="en-US" b="1" dirty="0" smtClean="0"/>
              <a:t>, BCC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i="1" dirty="0" smtClean="0"/>
              <a:t>Lead Chaplain and Supportive Care Chaplain,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800" i="1" dirty="0" smtClean="0"/>
              <a:t>Spiritual Care and Education Department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6717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://www.youtube.com/watch?v=1FDyiUEn8Vw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9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 Chaplains, we are here for </a:t>
            </a:r>
            <a:r>
              <a:rPr lang="en-US" sz="3600" b="1" i="1" dirty="0" smtClean="0">
                <a:solidFill>
                  <a:srgbClr val="FFC000"/>
                </a:solidFill>
              </a:rPr>
              <a:t>YOU!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dirty="0" smtClean="0"/>
              <a:t>We look forward to connecting with you, encouraging you, and offering space for you as you process the craziness of Medical Residency. </a:t>
            </a:r>
            <a:endParaRPr lang="en-US" sz="1200" dirty="0" smtClean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dirty="0" smtClean="0"/>
              <a:t>There is a Chaplain available 24/7 not only for the Patients and their families, but for </a:t>
            </a:r>
            <a:r>
              <a:rPr lang="en-US" sz="3600" b="1" i="1" dirty="0" smtClean="0">
                <a:solidFill>
                  <a:srgbClr val="FFC000"/>
                </a:solidFill>
              </a:rPr>
              <a:t>YOU</a:t>
            </a:r>
            <a:r>
              <a:rPr lang="en-US" i="1" dirty="0" smtClean="0">
                <a:solidFill>
                  <a:srgbClr val="FFC000"/>
                </a:solidFill>
              </a:rPr>
              <a:t>. </a:t>
            </a:r>
            <a:br>
              <a:rPr lang="en-US" i="1" dirty="0" smtClean="0">
                <a:solidFill>
                  <a:srgbClr val="FFC000"/>
                </a:solidFill>
              </a:rPr>
            </a:br>
            <a:endParaRPr lang="en-US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FFC000"/>
                </a:solidFill>
              </a:rPr>
              <a:t>Spiritual Care &amp; Education Department</a:t>
            </a:r>
            <a:br>
              <a:rPr lang="en-US" sz="2400" i="1" dirty="0" smtClean="0">
                <a:solidFill>
                  <a:srgbClr val="FFC000"/>
                </a:solidFill>
              </a:rPr>
            </a:br>
            <a:r>
              <a:rPr lang="en-US" sz="2400" i="1" dirty="0" smtClean="0">
                <a:solidFill>
                  <a:srgbClr val="FFC000"/>
                </a:solidFill>
              </a:rPr>
              <a:t>4</a:t>
            </a:r>
            <a:r>
              <a:rPr lang="en-US" sz="2400" i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i="1" dirty="0" smtClean="0">
                <a:solidFill>
                  <a:srgbClr val="FFC000"/>
                </a:solidFill>
              </a:rPr>
              <a:t> Floor of Ruby Memorial Hospital</a:t>
            </a:r>
            <a:br>
              <a:rPr lang="en-US" sz="2400" i="1" dirty="0" smtClean="0">
                <a:solidFill>
                  <a:srgbClr val="FFC000"/>
                </a:solidFill>
              </a:rPr>
            </a:br>
            <a:r>
              <a:rPr lang="en-US" sz="2400" i="1" dirty="0" smtClean="0">
                <a:solidFill>
                  <a:srgbClr val="FFC000"/>
                </a:solidFill>
              </a:rPr>
              <a:t>304-598-4185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1"/>
            <a:ext cx="7086600" cy="838200"/>
          </a:xfrm>
        </p:spPr>
        <p:txBody>
          <a:bodyPr/>
          <a:lstStyle/>
          <a:p>
            <a:pPr algn="ctr"/>
            <a:r>
              <a:rPr lang="en-US" b="1" i="1" dirty="0" smtClean="0"/>
              <a:t>Our Chaplain Staff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7086600" cy="44958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 smtClean="0"/>
              <a:t>Director</a:t>
            </a:r>
            <a:br>
              <a:rPr lang="en-US" dirty="0" smtClean="0"/>
            </a:br>
            <a:r>
              <a:rPr lang="en-US" dirty="0" smtClean="0"/>
              <a:t>Lead Chaplain</a:t>
            </a:r>
            <a:br>
              <a:rPr lang="en-US" dirty="0" smtClean="0"/>
            </a:br>
            <a:r>
              <a:rPr lang="en-US" dirty="0" smtClean="0"/>
              <a:t>Staff Chaplains</a:t>
            </a:r>
            <a:endParaRPr lang="en-US" dirty="0"/>
          </a:p>
          <a:p>
            <a:pPr marL="799992" lvl="1" indent="-342900" algn="l">
              <a:buFont typeface="Wingdings" panose="05000000000000000000" pitchFamily="2" charset="2"/>
              <a:buChar char="v"/>
            </a:pPr>
            <a:r>
              <a:rPr lang="en-US" sz="1800" i="1" dirty="0" smtClean="0"/>
              <a:t>Children’s Hospital Chaplain</a:t>
            </a:r>
          </a:p>
          <a:p>
            <a:pPr marL="799992" lvl="1" indent="-342900" algn="l">
              <a:buFont typeface="Wingdings" panose="05000000000000000000" pitchFamily="2" charset="2"/>
              <a:buChar char="v"/>
            </a:pPr>
            <a:r>
              <a:rPr lang="en-US" sz="1800" i="1" dirty="0" smtClean="0"/>
              <a:t>Heart &amp; Vascular Institute</a:t>
            </a:r>
          </a:p>
          <a:p>
            <a:pPr marL="799992" lvl="1" indent="-342900" algn="l">
              <a:buFont typeface="Wingdings" panose="05000000000000000000" pitchFamily="2" charset="2"/>
              <a:buChar char="v"/>
            </a:pPr>
            <a:r>
              <a:rPr lang="en-US" sz="1800" i="1" dirty="0" smtClean="0"/>
              <a:t>WVUM Cancer Institute 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Five Chaplain </a:t>
            </a:r>
            <a:r>
              <a:rPr lang="en-US" dirty="0" smtClean="0"/>
              <a:t>Residents per year</a:t>
            </a:r>
            <a:endParaRPr lang="en-US" dirty="0" smtClean="0"/>
          </a:p>
          <a:p>
            <a:pPr algn="l"/>
            <a:r>
              <a:rPr lang="en-US" dirty="0" smtClean="0"/>
              <a:t>Up to Six Chaplain Interns twice/year</a:t>
            </a:r>
          </a:p>
          <a:p>
            <a:pPr marL="799992" lvl="1" indent="-342900" algn="l">
              <a:buFont typeface="Wingdings" panose="05000000000000000000" pitchFamily="2" charset="2"/>
              <a:buChar char="v"/>
            </a:pPr>
            <a:r>
              <a:rPr lang="en-US" sz="1800" i="1" dirty="0" smtClean="0"/>
              <a:t>January-July</a:t>
            </a:r>
          </a:p>
          <a:p>
            <a:pPr marL="799992" lvl="1" indent="-342900" algn="l">
              <a:buFont typeface="Wingdings" panose="05000000000000000000" pitchFamily="2" charset="2"/>
              <a:buChar char="v"/>
            </a:pPr>
            <a:r>
              <a:rPr lang="en-US" sz="1800" i="1" dirty="0" smtClean="0"/>
              <a:t>August-December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2"/>
                </a:solidFill>
              </a:rPr>
              <a:t>Interfaith Chaplains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dirty="0"/>
              <a:t>Each chaplain is endorsed by his or her own faith tradition to do hospital chaplaincy, but serves as an Interfaith Chaplain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dirty="0"/>
              <a:t>Chaplains may be able to provide support for any patient or family regardless of their faith tradition or no tradition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dirty="0"/>
              <a:t>Chaplains seek to support patients/families in ways that are helpful to the individual or family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0"/>
            <a:ext cx="62484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Joint Commission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patient’s spirituality is to be “assessed, accommodated, and attended” to in ways that are important to the patient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Spiritual assessment is to include identification of spiritual practices important to </a:t>
            </a:r>
            <a:r>
              <a:rPr lang="en-US" altLang="en-US" dirty="0" smtClean="0"/>
              <a:t>the patient</a:t>
            </a:r>
            <a:r>
              <a:rPr lang="en-US" altLang="en-US" dirty="0"/>
              <a:t>, which are to be considered in the plan of care for the patient.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Requirements for Board Certification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Graduate-level theological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degree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 units of Clinical Pastoral Education (CPE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2,000 work hours beyond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CPE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Endorsement by a faith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tradition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Application materials include 4 extensive essays and clinical contact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verbatims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Interview with Certification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Scope of </a:t>
            </a:r>
            <a:r>
              <a:rPr lang="en-US" b="1" dirty="0" smtClean="0">
                <a:solidFill>
                  <a:schemeClr val="bg2"/>
                </a:solidFill>
              </a:rPr>
              <a:t>Service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3100" i="1" dirty="0" smtClean="0">
                <a:solidFill>
                  <a:schemeClr val="bg2"/>
                </a:solidFill>
              </a:rPr>
              <a:t>Patients and Families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Listening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Prayer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Emotional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Stress Management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Grief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Support for Decision-making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Help in Connecting to a Faith Community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Religious Rituals (Baptism, Communion,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Sacred Writings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addition, the Diocese of West Virginia provides a Priest and Eucharistic ministers to meet the sacramental needs of Roman Catholic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029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As Chaplains, we are tasked with providing emotional and spiritual support to the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PATIENTS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FAMILIES</a:t>
            </a:r>
            <a:r>
              <a:rPr lang="en-US" dirty="0" smtClean="0"/>
              <a:t> at WVU Medicine. The Patients and their families come and go, </a:t>
            </a:r>
            <a:br>
              <a:rPr lang="en-US" dirty="0" smtClean="0"/>
            </a:br>
            <a:r>
              <a:rPr lang="en-US" dirty="0" smtClean="0"/>
              <a:t>but the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MEDICAL STAFF</a:t>
            </a:r>
            <a:r>
              <a:rPr lang="en-US" i="1" dirty="0" smtClean="0"/>
              <a:t> </a:t>
            </a:r>
            <a:r>
              <a:rPr lang="en-US" dirty="0" smtClean="0"/>
              <a:t>remain the same. </a:t>
            </a:r>
            <a:br>
              <a:rPr lang="en-US" dirty="0" smtClean="0"/>
            </a:br>
            <a:r>
              <a:rPr lang="en-US" dirty="0" smtClean="0"/>
              <a:t>This includes </a:t>
            </a:r>
            <a:r>
              <a:rPr lang="en-US" i="1" dirty="0" smtClean="0"/>
              <a:t>each of you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 the Chaplains at Ruby Memorial Hospital </a:t>
            </a:r>
            <a:br>
              <a:rPr lang="en-US" dirty="0" smtClean="0"/>
            </a:br>
            <a:r>
              <a:rPr lang="en-US" dirty="0" smtClean="0"/>
              <a:t>are here to provide care and support for you, also.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smtClean="0">
                <a:solidFill>
                  <a:srgbClr val="FFC000"/>
                </a:solidFill>
              </a:rPr>
              <a:t>Scope of Service</a:t>
            </a:r>
            <a:r>
              <a:rPr lang="en-US" smtClean="0"/>
              <a:t/>
            </a:r>
            <a:br>
              <a:rPr lang="en-US" smtClean="0"/>
            </a:br>
            <a:r>
              <a:rPr lang="en-US" sz="3400" i="1" smtClean="0">
                <a:solidFill>
                  <a:srgbClr val="FFC000"/>
                </a:solidFill>
              </a:rPr>
              <a:t>Medical Staff</a:t>
            </a:r>
            <a:endParaRPr lang="en-US" sz="3400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Listening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Emotional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Grief Work and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Debriefing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Compassion Fatigue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Moral Distress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Burnout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Self-Care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Resiliency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re·sil·ience</a:t>
            </a:r>
            <a:r>
              <a:rPr lang="en-US" dirty="0" smtClean="0"/>
              <a:t> /</a:t>
            </a:r>
            <a:r>
              <a:rPr lang="en-US" dirty="0" err="1" smtClean="0"/>
              <a:t>rə</a:t>
            </a:r>
            <a:r>
              <a:rPr lang="en-US" dirty="0" err="1"/>
              <a:t>ˈzilyəns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noun</a:t>
            </a:r>
            <a:r>
              <a:rPr lang="en-US" i="1" dirty="0"/>
              <a:t>: </a:t>
            </a:r>
            <a:r>
              <a:rPr lang="en-US" b="1" i="1" dirty="0"/>
              <a:t>resiliency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1. </a:t>
            </a: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capacity to recover quickly from difficulties; toughness.</a:t>
            </a:r>
          </a:p>
          <a:p>
            <a:pPr marL="0" indent="0">
              <a:buNone/>
            </a:pPr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the often remarkable resilience of so many 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	British 		institutions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2. </a:t>
            </a: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ability of a substance or object to spring back into shape; elasticity.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nylon is excellent in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</a:rPr>
              <a:t>wearability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 and resilience"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237</Words>
  <Application>Microsoft Office PowerPoint</Application>
  <PresentationFormat>On-screen Show (4:3)</PresentationFormat>
  <Paragraphs>71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1_Office Theme</vt:lpstr>
      <vt:lpstr>2_Office Theme</vt:lpstr>
      <vt:lpstr>Custom Design</vt:lpstr>
      <vt:lpstr>2_Custom Design</vt:lpstr>
      <vt:lpstr>1_Custom Design</vt:lpstr>
      <vt:lpstr>Spiritual Care &amp; Education at  Ruby Memorial Hospital Chaplains Caring for All</vt:lpstr>
      <vt:lpstr>Our Chaplain Staff</vt:lpstr>
      <vt:lpstr>Interfaith Chaplains</vt:lpstr>
      <vt:lpstr>Joint Commission requirement</vt:lpstr>
      <vt:lpstr>Requirements for Board Certification</vt:lpstr>
      <vt:lpstr>Scope of Service Patients and Families</vt:lpstr>
      <vt:lpstr>PowerPoint Presentation</vt:lpstr>
      <vt:lpstr>Scope of Service Medical Staff</vt:lpstr>
      <vt:lpstr>Resiliency</vt:lpstr>
      <vt:lpstr>PowerPoint Presentation</vt:lpstr>
      <vt:lpstr>PowerPoint Presentation</vt:lpstr>
    </vt:vector>
  </TitlesOfParts>
  <Company>WVU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Belcher, Kimberly</cp:lastModifiedBy>
  <cp:revision>110</cp:revision>
  <dcterms:created xsi:type="dcterms:W3CDTF">2015-04-16T12:40:17Z</dcterms:created>
  <dcterms:modified xsi:type="dcterms:W3CDTF">2019-06-03T15:37:19Z</dcterms:modified>
</cp:coreProperties>
</file>