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3"/>
  </p:notesMasterIdLst>
  <p:sldIdLst>
    <p:sldId id="256" r:id="rId2"/>
    <p:sldId id="480" r:id="rId3"/>
    <p:sldId id="500" r:id="rId4"/>
    <p:sldId id="502" r:id="rId5"/>
    <p:sldId id="501" r:id="rId6"/>
    <p:sldId id="262" r:id="rId7"/>
    <p:sldId id="264" r:id="rId8"/>
    <p:sldId id="265" r:id="rId9"/>
    <p:sldId id="274" r:id="rId10"/>
    <p:sldId id="275" r:id="rId11"/>
    <p:sldId id="277" r:id="rId12"/>
    <p:sldId id="279" r:id="rId13"/>
    <p:sldId id="485" r:id="rId14"/>
    <p:sldId id="497" r:id="rId15"/>
    <p:sldId id="285" r:id="rId16"/>
    <p:sldId id="495" r:id="rId17"/>
    <p:sldId id="496" r:id="rId18"/>
    <p:sldId id="486" r:id="rId19"/>
    <p:sldId id="493" r:id="rId20"/>
    <p:sldId id="280" r:id="rId21"/>
    <p:sldId id="270" r:id="rId22"/>
    <p:sldId id="504" r:id="rId23"/>
    <p:sldId id="506" r:id="rId24"/>
    <p:sldId id="503" r:id="rId25"/>
    <p:sldId id="342" r:id="rId26"/>
    <p:sldId id="335" r:id="rId27"/>
    <p:sldId id="336" r:id="rId28"/>
    <p:sldId id="331" r:id="rId29"/>
    <p:sldId id="330" r:id="rId30"/>
    <p:sldId id="50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0"/>
  </p:normalViewPr>
  <p:slideViewPr>
    <p:cSldViewPr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1F066E-5EDA-49E7-B869-D280D79DF694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F1C646-E244-42E6-BCD7-D29BCE68A535}">
      <dgm:prSet phldrT="[Text]" custT="1"/>
      <dgm:spPr>
        <a:xfrm>
          <a:off x="2101241" y="1019305"/>
          <a:ext cx="1312287" cy="1135181"/>
        </a:xfrm>
        <a:solidFill>
          <a:sysClr val="windowText" lastClr="00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Professionalism</a:t>
          </a:r>
        </a:p>
      </dgm:t>
    </dgm:pt>
    <dgm:pt modelId="{BBF3B6BB-947F-4526-B24A-20034A027FD1}" type="parTrans" cxnId="{D18AF091-3B0D-493C-83F5-A950CE26B569}">
      <dgm:prSet/>
      <dgm:spPr/>
      <dgm:t>
        <a:bodyPr/>
        <a:lstStyle/>
        <a:p>
          <a:endParaRPr lang="en-US"/>
        </a:p>
      </dgm:t>
    </dgm:pt>
    <dgm:pt modelId="{C116B047-5076-48F4-BADB-C7145347BC28}" type="sibTrans" cxnId="{D18AF091-3B0D-493C-83F5-A950CE26B569}">
      <dgm:prSet/>
      <dgm:spPr/>
      <dgm:t>
        <a:bodyPr/>
        <a:lstStyle/>
        <a:p>
          <a:endParaRPr lang="en-US"/>
        </a:p>
      </dgm:t>
    </dgm:pt>
    <dgm:pt modelId="{0696142A-B6FC-4526-A503-6A73EC03FA57}">
      <dgm:prSet phldrT="[Text]"/>
      <dgm:spPr>
        <a:xfrm>
          <a:off x="2212593" y="121074"/>
          <a:ext cx="1075410" cy="1052446"/>
        </a:xfrm>
        <a:solidFill>
          <a:srgbClr val="FF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Supervision</a:t>
          </a:r>
        </a:p>
      </dgm:t>
    </dgm:pt>
    <dgm:pt modelId="{2CAC7DEB-9CCA-4652-A25B-B97CC77B78C2}" type="parTrans" cxnId="{D3889993-8AF6-4030-804A-B9BBB8F3F918}">
      <dgm:prSet/>
      <dgm:spPr/>
      <dgm:t>
        <a:bodyPr/>
        <a:lstStyle/>
        <a:p>
          <a:endParaRPr lang="en-US"/>
        </a:p>
      </dgm:t>
    </dgm:pt>
    <dgm:pt modelId="{C96D5D84-5814-4D69-A2F6-1253F10878B6}" type="sibTrans" cxnId="{D3889993-8AF6-4030-804A-B9BBB8F3F918}">
      <dgm:prSet/>
      <dgm:spPr/>
      <dgm:t>
        <a:bodyPr/>
        <a:lstStyle/>
        <a:p>
          <a:endParaRPr lang="en-US"/>
        </a:p>
      </dgm:t>
    </dgm:pt>
    <dgm:pt modelId="{CA9D0B25-F55D-41A3-98B5-BC4B8D62C47F}">
      <dgm:prSet phldrT="[Text]"/>
      <dgm:spPr>
        <a:xfrm>
          <a:off x="3095673" y="355088"/>
          <a:ext cx="1091304" cy="1300247"/>
        </a:xfr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Transitions of Care</a:t>
          </a:r>
        </a:p>
      </dgm:t>
    </dgm:pt>
    <dgm:pt modelId="{A6DD6878-09AD-4545-B90E-DE31EB54E277}" type="parTrans" cxnId="{EA546B8A-34EA-4C86-AB34-A1205A513AF0}">
      <dgm:prSet/>
      <dgm:spPr/>
      <dgm:t>
        <a:bodyPr/>
        <a:lstStyle/>
        <a:p>
          <a:endParaRPr lang="en-US"/>
        </a:p>
      </dgm:t>
    </dgm:pt>
    <dgm:pt modelId="{879C1464-33F3-4022-818A-A1B093EC840F}" type="sibTrans" cxnId="{EA546B8A-34EA-4C86-AB34-A1205A513AF0}">
      <dgm:prSet/>
      <dgm:spPr/>
      <dgm:t>
        <a:bodyPr/>
        <a:lstStyle/>
        <a:p>
          <a:endParaRPr lang="en-US"/>
        </a:p>
      </dgm:t>
    </dgm:pt>
    <dgm:pt modelId="{A216772E-46E9-4F95-8098-4706ADE897F2}">
      <dgm:prSet phldrT="[Text]"/>
      <dgm:spPr>
        <a:xfrm>
          <a:off x="3079811" y="1440972"/>
          <a:ext cx="1075410" cy="1216459"/>
        </a:xfr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Fatigue &amp; Duty Hours</a:t>
          </a:r>
        </a:p>
      </dgm:t>
    </dgm:pt>
    <dgm:pt modelId="{7AB35DE8-1D9D-4AEF-9243-CB5A40E63E7C}" type="parTrans" cxnId="{42FEC069-9160-40A6-BCCA-624B09B3E95A}">
      <dgm:prSet/>
      <dgm:spPr/>
      <dgm:t>
        <a:bodyPr/>
        <a:lstStyle/>
        <a:p>
          <a:endParaRPr lang="en-US"/>
        </a:p>
      </dgm:t>
    </dgm:pt>
    <dgm:pt modelId="{E8510AA1-8751-4170-A237-C4BA9C342828}" type="sibTrans" cxnId="{42FEC069-9160-40A6-BCCA-624B09B3E95A}">
      <dgm:prSet/>
      <dgm:spPr/>
      <dgm:t>
        <a:bodyPr/>
        <a:lstStyle/>
        <a:p>
          <a:endParaRPr lang="en-US"/>
        </a:p>
      </dgm:t>
    </dgm:pt>
    <dgm:pt modelId="{4B0504A5-0E27-4C95-94C7-784E98CE13FB}">
      <dgm:prSet phldrT="[Text]"/>
      <dgm:spPr>
        <a:xfrm>
          <a:off x="2212593" y="1998121"/>
          <a:ext cx="1075410" cy="1105021"/>
        </a:xfrm>
        <a:solidFill>
          <a:srgbClr val="C0504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Health Care Disparities</a:t>
          </a:r>
        </a:p>
      </dgm:t>
    </dgm:pt>
    <dgm:pt modelId="{5C4DED7F-FDBD-4648-891F-8D3B685C7D68}" type="parTrans" cxnId="{7F336F39-7EDA-4015-B7E2-926C8AEC7DEA}">
      <dgm:prSet/>
      <dgm:spPr/>
      <dgm:t>
        <a:bodyPr/>
        <a:lstStyle/>
        <a:p>
          <a:endParaRPr lang="en-US"/>
        </a:p>
      </dgm:t>
    </dgm:pt>
    <dgm:pt modelId="{6622B254-3BB0-42FD-9087-0207078258D2}" type="sibTrans" cxnId="{7F336F39-7EDA-4015-B7E2-926C8AEC7DEA}">
      <dgm:prSet/>
      <dgm:spPr/>
      <dgm:t>
        <a:bodyPr/>
        <a:lstStyle/>
        <a:p>
          <a:endParaRPr lang="en-US"/>
        </a:p>
      </dgm:t>
    </dgm:pt>
    <dgm:pt modelId="{E5C3B7FD-C351-47F5-A78B-60109CF05927}">
      <dgm:prSet phldrT="[Text]"/>
      <dgm:spPr>
        <a:xfrm>
          <a:off x="1355089" y="1507645"/>
          <a:ext cx="1075410" cy="1236787"/>
        </a:xfr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Quality Improvement</a:t>
          </a:r>
        </a:p>
      </dgm:t>
    </dgm:pt>
    <dgm:pt modelId="{519E8A8D-EE80-40A7-9643-AC76BA8D50FF}" type="parTrans" cxnId="{41248471-162F-40F1-8307-6A45B53E9799}">
      <dgm:prSet/>
      <dgm:spPr/>
      <dgm:t>
        <a:bodyPr/>
        <a:lstStyle/>
        <a:p>
          <a:endParaRPr lang="en-US"/>
        </a:p>
      </dgm:t>
    </dgm:pt>
    <dgm:pt modelId="{4AF8AF75-A55D-449D-AE7D-D3E67DD12A7A}" type="sibTrans" cxnId="{41248471-162F-40F1-8307-6A45B53E9799}">
      <dgm:prSet/>
      <dgm:spPr/>
      <dgm:t>
        <a:bodyPr/>
        <a:lstStyle/>
        <a:p>
          <a:endParaRPr lang="en-US"/>
        </a:p>
      </dgm:t>
    </dgm:pt>
    <dgm:pt modelId="{57F1339B-8CFA-4E78-9392-1F2C3F8828E8}">
      <dgm:prSet phldrT="[Text]"/>
      <dgm:spPr>
        <a:xfrm>
          <a:off x="1308949" y="436247"/>
          <a:ext cx="1148656" cy="1259200"/>
        </a:xfrm>
        <a:solidFill>
          <a:srgbClr val="7030A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Patient Safety</a:t>
          </a:r>
        </a:p>
      </dgm:t>
    </dgm:pt>
    <dgm:pt modelId="{8D22FB2A-2869-4F41-A594-455516640EC1}" type="parTrans" cxnId="{2793943E-5776-48F5-BDBC-8F9B8938797C}">
      <dgm:prSet/>
      <dgm:spPr/>
      <dgm:t>
        <a:bodyPr/>
        <a:lstStyle/>
        <a:p>
          <a:endParaRPr lang="en-US"/>
        </a:p>
      </dgm:t>
    </dgm:pt>
    <dgm:pt modelId="{464A9D3D-888E-48ED-ADB2-A29830A026A5}" type="sibTrans" cxnId="{2793943E-5776-48F5-BDBC-8F9B8938797C}">
      <dgm:prSet/>
      <dgm:spPr/>
      <dgm:t>
        <a:bodyPr/>
        <a:lstStyle/>
        <a:p>
          <a:endParaRPr lang="en-US"/>
        </a:p>
      </dgm:t>
    </dgm:pt>
    <dgm:pt modelId="{DEE559FE-892B-4A9D-8CB2-49D887843D8A}" type="pres">
      <dgm:prSet presAssocID="{641F066E-5EDA-49E7-B869-D280D79DF69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65FD680-F2A6-43CF-A1C0-E57CE8029AE6}" type="pres">
      <dgm:prSet presAssocID="{D2F1C646-E244-42E6-BCD7-D29BCE68A535}" presName="Parent" presStyleLbl="node0" presStyleIdx="0" presStyleCnt="1" custScaleX="117619" custScaleY="116159" custLinFactNeighborX="1325" custLinFactNeighborY="-2506">
        <dgm:presLayoutVars>
          <dgm:chMax val="6"/>
          <dgm:chPref val="6"/>
        </dgm:presLayoutVars>
      </dgm:prSet>
      <dgm:spPr>
        <a:prstGeom prst="hexagon">
          <a:avLst>
            <a:gd name="adj" fmla="val 2857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EA31A777-169A-4B02-A985-9892CAC9FE10}" type="pres">
      <dgm:prSet presAssocID="{0696142A-B6FC-4526-A503-6A73EC03FA57}" presName="Accent1" presStyleCnt="0"/>
      <dgm:spPr/>
    </dgm:pt>
    <dgm:pt modelId="{01934B85-28A9-40D7-AC2B-AB75D9DDE990}" type="pres">
      <dgm:prSet presAssocID="{0696142A-B6FC-4526-A503-6A73EC03FA57}" presName="Accent" presStyleLbl="bgShp" presStyleIdx="0" presStyleCnt="6"/>
      <dgm:spPr/>
    </dgm:pt>
    <dgm:pt modelId="{2D370BE3-98AE-4076-9534-197FFBD5215D}" type="pres">
      <dgm:prSet presAssocID="{0696142A-B6FC-4526-A503-6A73EC03FA57}" presName="Child1" presStyleLbl="node1" presStyleIdx="0" presStyleCnt="6" custScaleX="99425" custScaleY="113123" custLinFactNeighborX="-886" custLinFactNeighborY="20988">
        <dgm:presLayoutVars>
          <dgm:chMax val="0"/>
          <dgm:chPref val="0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BA120A5-5D25-4126-A2F9-B28CDD90F42D}" type="pres">
      <dgm:prSet presAssocID="{CA9D0B25-F55D-41A3-98B5-BC4B8D62C47F}" presName="Accent2" presStyleCnt="0"/>
      <dgm:spPr/>
    </dgm:pt>
    <dgm:pt modelId="{E265FAEC-C20C-4119-B6DF-E01D96C97933}" type="pres">
      <dgm:prSet presAssocID="{CA9D0B25-F55D-41A3-98B5-BC4B8D62C47F}" presName="Accent" presStyleLbl="bgShp" presStyleIdx="1" presStyleCnt="6"/>
      <dgm:spPr>
        <a:xfrm>
          <a:off x="2922985" y="476197"/>
          <a:ext cx="495122" cy="426613"/>
        </a:xfrm>
        <a:prstGeom prst="hexagon">
          <a:avLst>
            <a:gd name="adj" fmla="val 28900"/>
            <a:gd name="vf" fmla="val 11547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F97A4CBE-3D00-48BE-946A-EB24646CC910}" type="pres">
      <dgm:prSet presAssocID="{CA9D0B25-F55D-41A3-98B5-BC4B8D62C47F}" presName="Child2" presStyleLbl="node1" presStyleIdx="1" presStyleCnt="6" custScaleX="105637" custScaleY="116196" custLinFactNeighborX="-9743" custLinFactNeighborY="-2048">
        <dgm:presLayoutVars>
          <dgm:chMax val="0"/>
          <dgm:chPref val="0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07187C29-0318-481F-B1C0-0EB2C9F3C63D}" type="pres">
      <dgm:prSet presAssocID="{A216772E-46E9-4F95-8098-4706ADE897F2}" presName="Accent3" presStyleCnt="0"/>
      <dgm:spPr/>
    </dgm:pt>
    <dgm:pt modelId="{10FE2F57-E058-44A9-99EB-BD019E41E402}" type="pres">
      <dgm:prSet presAssocID="{A216772E-46E9-4F95-8098-4706ADE897F2}" presName="Accent" presStyleLbl="bgShp" presStyleIdx="2" presStyleCnt="6"/>
      <dgm:spPr>
        <a:xfrm>
          <a:off x="3500831" y="1273737"/>
          <a:ext cx="495122" cy="426613"/>
        </a:xfrm>
        <a:prstGeom prst="hexagon">
          <a:avLst>
            <a:gd name="adj" fmla="val 28900"/>
            <a:gd name="vf" fmla="val 11547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26F59746-B408-4A08-8CAF-EC3A144C98AE}" type="pres">
      <dgm:prSet presAssocID="{A216772E-46E9-4F95-8098-4706ADE897F2}" presName="Child3" presStyleLbl="node1" presStyleIdx="2" presStyleCnt="6" custScaleX="102124" custScaleY="123432" custLinFactNeighborX="-11957" custLinFactNeighborY="-10749">
        <dgm:presLayoutVars>
          <dgm:chMax val="0"/>
          <dgm:chPref val="0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6889769-13F5-4DD7-A4CC-8ABB0CC19C86}" type="pres">
      <dgm:prSet presAssocID="{4B0504A5-0E27-4C95-94C7-784E98CE13FB}" presName="Accent4" presStyleCnt="0"/>
      <dgm:spPr/>
    </dgm:pt>
    <dgm:pt modelId="{5E6A8691-1C09-4AE4-AA45-A31809275186}" type="pres">
      <dgm:prSet presAssocID="{4B0504A5-0E27-4C95-94C7-784E98CE13FB}" presName="Accent" presStyleLbl="bgShp" presStyleIdx="3" presStyleCnt="6"/>
      <dgm:spPr>
        <a:xfrm>
          <a:off x="3099422" y="2174009"/>
          <a:ext cx="495122" cy="426613"/>
        </a:xfrm>
        <a:prstGeom prst="hexagon">
          <a:avLst>
            <a:gd name="adj" fmla="val 28900"/>
            <a:gd name="vf" fmla="val 11547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40190344-96CA-46DC-B946-2DDD47F30DDD}" type="pres">
      <dgm:prSet presAssocID="{4B0504A5-0E27-4C95-94C7-784E98CE13FB}" presName="Child4" presStyleLbl="node1" presStyleIdx="3" presStyleCnt="6" custScaleY="118774" custLinFactNeighborX="-886" custLinFactNeighborY="-18428">
        <dgm:presLayoutVars>
          <dgm:chMax val="0"/>
          <dgm:chPref val="0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E3CE6D-8A97-469E-B5F6-99C77963F777}" type="pres">
      <dgm:prSet presAssocID="{E5C3B7FD-C351-47F5-A78B-60109CF05927}" presName="Accent5" presStyleCnt="0"/>
      <dgm:spPr/>
    </dgm:pt>
    <dgm:pt modelId="{E8B50343-A19D-4212-8AF7-3CDCD2F2CC86}" type="pres">
      <dgm:prSet presAssocID="{E5C3B7FD-C351-47F5-A78B-60109CF05927}" presName="Accent" presStyleLbl="bgShp" presStyleIdx="4" presStyleCnt="6"/>
      <dgm:spPr>
        <a:xfrm>
          <a:off x="2103683" y="2267461"/>
          <a:ext cx="495122" cy="426613"/>
        </a:xfrm>
        <a:prstGeom prst="hexagon">
          <a:avLst>
            <a:gd name="adj" fmla="val 28900"/>
            <a:gd name="vf" fmla="val 11547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7FBA4496-A35C-4EB6-90DC-546522F39E87}" type="pres">
      <dgm:prSet presAssocID="{E5C3B7FD-C351-47F5-A78B-60109CF05927}" presName="Child5" presStyleLbl="node1" presStyleIdx="4" presStyleCnt="6" custScaleX="102213" custScaleY="118498" custLinFactNeighborX="11514" custLinFactNeighborY="-2559">
        <dgm:presLayoutVars>
          <dgm:chMax val="0"/>
          <dgm:chPref val="0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2B93921-5757-4C00-A180-38FBBDB9EE63}" type="pres">
      <dgm:prSet presAssocID="{57F1339B-8CFA-4E78-9392-1F2C3F8828E8}" presName="Accent6" presStyleCnt="0"/>
      <dgm:spPr/>
    </dgm:pt>
    <dgm:pt modelId="{929977CD-1EDA-484B-BD19-6D75F24098FB}" type="pres">
      <dgm:prSet presAssocID="{57F1339B-8CFA-4E78-9392-1F2C3F8828E8}" presName="Accent" presStyleLbl="bgShp" presStyleIdx="5" presStyleCnt="6"/>
      <dgm:spPr>
        <a:xfrm>
          <a:off x="1516374" y="1470241"/>
          <a:ext cx="495122" cy="426613"/>
        </a:xfrm>
        <a:prstGeom prst="hexagon">
          <a:avLst>
            <a:gd name="adj" fmla="val 28900"/>
            <a:gd name="vf" fmla="val 11547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57DE659F-B344-43DC-9096-FE4A531EAC5E}" type="pres">
      <dgm:prSet presAssocID="{57F1339B-8CFA-4E78-9392-1F2C3F8828E8}" presName="Child6" presStyleLbl="node1" presStyleIdx="5" presStyleCnt="6" custScaleX="114004" custScaleY="126328" custLinFactNeighborX="10629" custLinFactNeighborY="4607">
        <dgm:presLayoutVars>
          <dgm:chMax val="0"/>
          <dgm:chPref val="0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1AD915F6-1645-4F68-9D4B-BC5E3FA85DAE}" type="presOf" srcId="{4B0504A5-0E27-4C95-94C7-784E98CE13FB}" destId="{40190344-96CA-46DC-B946-2DDD47F30DDD}" srcOrd="0" destOrd="0" presId="urn:microsoft.com/office/officeart/2011/layout/HexagonRadial"/>
    <dgm:cxn modelId="{D18AF091-3B0D-493C-83F5-A950CE26B569}" srcId="{641F066E-5EDA-49E7-B869-D280D79DF694}" destId="{D2F1C646-E244-42E6-BCD7-D29BCE68A535}" srcOrd="0" destOrd="0" parTransId="{BBF3B6BB-947F-4526-B24A-20034A027FD1}" sibTransId="{C116B047-5076-48F4-BADB-C7145347BC28}"/>
    <dgm:cxn modelId="{261181F7-429C-467B-BB7E-F5C914E5C543}" type="presOf" srcId="{57F1339B-8CFA-4E78-9392-1F2C3F8828E8}" destId="{57DE659F-B344-43DC-9096-FE4A531EAC5E}" srcOrd="0" destOrd="0" presId="urn:microsoft.com/office/officeart/2011/layout/HexagonRadial"/>
    <dgm:cxn modelId="{7F336F39-7EDA-4015-B7E2-926C8AEC7DEA}" srcId="{D2F1C646-E244-42E6-BCD7-D29BCE68A535}" destId="{4B0504A5-0E27-4C95-94C7-784E98CE13FB}" srcOrd="3" destOrd="0" parTransId="{5C4DED7F-FDBD-4648-891F-8D3B685C7D68}" sibTransId="{6622B254-3BB0-42FD-9087-0207078258D2}"/>
    <dgm:cxn modelId="{ECA6BD98-AE86-433F-8E77-2E176725B006}" type="presOf" srcId="{641F066E-5EDA-49E7-B869-D280D79DF694}" destId="{DEE559FE-892B-4A9D-8CB2-49D887843D8A}" srcOrd="0" destOrd="0" presId="urn:microsoft.com/office/officeart/2011/layout/HexagonRadial"/>
    <dgm:cxn modelId="{EA546B8A-34EA-4C86-AB34-A1205A513AF0}" srcId="{D2F1C646-E244-42E6-BCD7-D29BCE68A535}" destId="{CA9D0B25-F55D-41A3-98B5-BC4B8D62C47F}" srcOrd="1" destOrd="0" parTransId="{A6DD6878-09AD-4545-B90E-DE31EB54E277}" sibTransId="{879C1464-33F3-4022-818A-A1B093EC840F}"/>
    <dgm:cxn modelId="{199C141F-843E-4C11-8B9F-89327A3AC3B6}" type="presOf" srcId="{CA9D0B25-F55D-41A3-98B5-BC4B8D62C47F}" destId="{F97A4CBE-3D00-48BE-946A-EB24646CC910}" srcOrd="0" destOrd="0" presId="urn:microsoft.com/office/officeart/2011/layout/HexagonRadial"/>
    <dgm:cxn modelId="{F03037BE-CDF3-4CC5-B2B9-C5C030F2CB42}" type="presOf" srcId="{D2F1C646-E244-42E6-BCD7-D29BCE68A535}" destId="{565FD680-F2A6-43CF-A1C0-E57CE8029AE6}" srcOrd="0" destOrd="0" presId="urn:microsoft.com/office/officeart/2011/layout/HexagonRadial"/>
    <dgm:cxn modelId="{D3889993-8AF6-4030-804A-B9BBB8F3F918}" srcId="{D2F1C646-E244-42E6-BCD7-D29BCE68A535}" destId="{0696142A-B6FC-4526-A503-6A73EC03FA57}" srcOrd="0" destOrd="0" parTransId="{2CAC7DEB-9CCA-4652-A25B-B97CC77B78C2}" sibTransId="{C96D5D84-5814-4D69-A2F6-1253F10878B6}"/>
    <dgm:cxn modelId="{99A1D0A7-31A0-4C6D-89B2-6E8AFAADD380}" type="presOf" srcId="{0696142A-B6FC-4526-A503-6A73EC03FA57}" destId="{2D370BE3-98AE-4076-9534-197FFBD5215D}" srcOrd="0" destOrd="0" presId="urn:microsoft.com/office/officeart/2011/layout/HexagonRadial"/>
    <dgm:cxn modelId="{41248471-162F-40F1-8307-6A45B53E9799}" srcId="{D2F1C646-E244-42E6-BCD7-D29BCE68A535}" destId="{E5C3B7FD-C351-47F5-A78B-60109CF05927}" srcOrd="4" destOrd="0" parTransId="{519E8A8D-EE80-40A7-9643-AC76BA8D50FF}" sibTransId="{4AF8AF75-A55D-449D-AE7D-D3E67DD12A7A}"/>
    <dgm:cxn modelId="{4740E2C6-7553-4641-B82C-6495831AF651}" type="presOf" srcId="{E5C3B7FD-C351-47F5-A78B-60109CF05927}" destId="{7FBA4496-A35C-4EB6-90DC-546522F39E87}" srcOrd="0" destOrd="0" presId="urn:microsoft.com/office/officeart/2011/layout/HexagonRadial"/>
    <dgm:cxn modelId="{42FEC069-9160-40A6-BCCA-624B09B3E95A}" srcId="{D2F1C646-E244-42E6-BCD7-D29BCE68A535}" destId="{A216772E-46E9-4F95-8098-4706ADE897F2}" srcOrd="2" destOrd="0" parTransId="{7AB35DE8-1D9D-4AEF-9243-CB5A40E63E7C}" sibTransId="{E8510AA1-8751-4170-A237-C4BA9C342828}"/>
    <dgm:cxn modelId="{CECB3FE4-BD7F-4B25-B597-A83771C57C02}" type="presOf" srcId="{A216772E-46E9-4F95-8098-4706ADE897F2}" destId="{26F59746-B408-4A08-8CAF-EC3A144C98AE}" srcOrd="0" destOrd="0" presId="urn:microsoft.com/office/officeart/2011/layout/HexagonRadial"/>
    <dgm:cxn modelId="{2793943E-5776-48F5-BDBC-8F9B8938797C}" srcId="{D2F1C646-E244-42E6-BCD7-D29BCE68A535}" destId="{57F1339B-8CFA-4E78-9392-1F2C3F8828E8}" srcOrd="5" destOrd="0" parTransId="{8D22FB2A-2869-4F41-A594-455516640EC1}" sibTransId="{464A9D3D-888E-48ED-ADB2-A29830A026A5}"/>
    <dgm:cxn modelId="{4695DE6A-4F54-410B-A1E9-F1BE124C70DD}" type="presParOf" srcId="{DEE559FE-892B-4A9D-8CB2-49D887843D8A}" destId="{565FD680-F2A6-43CF-A1C0-E57CE8029AE6}" srcOrd="0" destOrd="0" presId="urn:microsoft.com/office/officeart/2011/layout/HexagonRadial"/>
    <dgm:cxn modelId="{867CB6DB-52E0-44D5-B6D6-C36FAD12AC06}" type="presParOf" srcId="{DEE559FE-892B-4A9D-8CB2-49D887843D8A}" destId="{EA31A777-169A-4B02-A985-9892CAC9FE10}" srcOrd="1" destOrd="0" presId="urn:microsoft.com/office/officeart/2011/layout/HexagonRadial"/>
    <dgm:cxn modelId="{36F9514D-9750-413B-9C4D-4346FB5D6E79}" type="presParOf" srcId="{EA31A777-169A-4B02-A985-9892CAC9FE10}" destId="{01934B85-28A9-40D7-AC2B-AB75D9DDE990}" srcOrd="0" destOrd="0" presId="urn:microsoft.com/office/officeart/2011/layout/HexagonRadial"/>
    <dgm:cxn modelId="{835554F6-6F02-4C36-8367-96A0B9312249}" type="presParOf" srcId="{DEE559FE-892B-4A9D-8CB2-49D887843D8A}" destId="{2D370BE3-98AE-4076-9534-197FFBD5215D}" srcOrd="2" destOrd="0" presId="urn:microsoft.com/office/officeart/2011/layout/HexagonRadial"/>
    <dgm:cxn modelId="{0175875D-5526-4309-A9A8-853710821236}" type="presParOf" srcId="{DEE559FE-892B-4A9D-8CB2-49D887843D8A}" destId="{1BA120A5-5D25-4126-A2F9-B28CDD90F42D}" srcOrd="3" destOrd="0" presId="urn:microsoft.com/office/officeart/2011/layout/HexagonRadial"/>
    <dgm:cxn modelId="{78769884-A012-430E-BFF4-A80022DFD5B1}" type="presParOf" srcId="{1BA120A5-5D25-4126-A2F9-B28CDD90F42D}" destId="{E265FAEC-C20C-4119-B6DF-E01D96C97933}" srcOrd="0" destOrd="0" presId="urn:microsoft.com/office/officeart/2011/layout/HexagonRadial"/>
    <dgm:cxn modelId="{17523E84-6881-426E-A0E0-85833A62F0A2}" type="presParOf" srcId="{DEE559FE-892B-4A9D-8CB2-49D887843D8A}" destId="{F97A4CBE-3D00-48BE-946A-EB24646CC910}" srcOrd="4" destOrd="0" presId="urn:microsoft.com/office/officeart/2011/layout/HexagonRadial"/>
    <dgm:cxn modelId="{4B4B9709-04B2-488A-8651-01CBFF082A57}" type="presParOf" srcId="{DEE559FE-892B-4A9D-8CB2-49D887843D8A}" destId="{07187C29-0318-481F-B1C0-0EB2C9F3C63D}" srcOrd="5" destOrd="0" presId="urn:microsoft.com/office/officeart/2011/layout/HexagonRadial"/>
    <dgm:cxn modelId="{54FBDE14-193A-4016-8D64-FB5A07C94663}" type="presParOf" srcId="{07187C29-0318-481F-B1C0-0EB2C9F3C63D}" destId="{10FE2F57-E058-44A9-99EB-BD019E41E402}" srcOrd="0" destOrd="0" presId="urn:microsoft.com/office/officeart/2011/layout/HexagonRadial"/>
    <dgm:cxn modelId="{B96F2E1C-672E-45D2-83C0-0287B22178AF}" type="presParOf" srcId="{DEE559FE-892B-4A9D-8CB2-49D887843D8A}" destId="{26F59746-B408-4A08-8CAF-EC3A144C98AE}" srcOrd="6" destOrd="0" presId="urn:microsoft.com/office/officeart/2011/layout/HexagonRadial"/>
    <dgm:cxn modelId="{2826645C-71B9-4B8C-9026-BE1A88ECEE18}" type="presParOf" srcId="{DEE559FE-892B-4A9D-8CB2-49D887843D8A}" destId="{26889769-13F5-4DD7-A4CC-8ABB0CC19C86}" srcOrd="7" destOrd="0" presId="urn:microsoft.com/office/officeart/2011/layout/HexagonRadial"/>
    <dgm:cxn modelId="{146DC734-F32F-42C7-BCFD-987C39539769}" type="presParOf" srcId="{26889769-13F5-4DD7-A4CC-8ABB0CC19C86}" destId="{5E6A8691-1C09-4AE4-AA45-A31809275186}" srcOrd="0" destOrd="0" presId="urn:microsoft.com/office/officeart/2011/layout/HexagonRadial"/>
    <dgm:cxn modelId="{D1CA08DC-CE04-486C-8346-95B85FFE507D}" type="presParOf" srcId="{DEE559FE-892B-4A9D-8CB2-49D887843D8A}" destId="{40190344-96CA-46DC-B946-2DDD47F30DDD}" srcOrd="8" destOrd="0" presId="urn:microsoft.com/office/officeart/2011/layout/HexagonRadial"/>
    <dgm:cxn modelId="{98AA5FD9-DDC3-4B2A-8BAE-CD47C264A3E9}" type="presParOf" srcId="{DEE559FE-892B-4A9D-8CB2-49D887843D8A}" destId="{4EE3CE6D-8A97-469E-B5F6-99C77963F777}" srcOrd="9" destOrd="0" presId="urn:microsoft.com/office/officeart/2011/layout/HexagonRadial"/>
    <dgm:cxn modelId="{2AB0E593-A932-4E11-A2FC-5224409E5560}" type="presParOf" srcId="{4EE3CE6D-8A97-469E-B5F6-99C77963F777}" destId="{E8B50343-A19D-4212-8AF7-3CDCD2F2CC86}" srcOrd="0" destOrd="0" presId="urn:microsoft.com/office/officeart/2011/layout/HexagonRadial"/>
    <dgm:cxn modelId="{EA6EDA69-EA3B-4D1B-BC40-C7E85DCBBC97}" type="presParOf" srcId="{DEE559FE-892B-4A9D-8CB2-49D887843D8A}" destId="{7FBA4496-A35C-4EB6-90DC-546522F39E87}" srcOrd="10" destOrd="0" presId="urn:microsoft.com/office/officeart/2011/layout/HexagonRadial"/>
    <dgm:cxn modelId="{ABF41263-A5A4-4401-A14B-000EC13FBC76}" type="presParOf" srcId="{DEE559FE-892B-4A9D-8CB2-49D887843D8A}" destId="{C2B93921-5757-4C00-A180-38FBBDB9EE63}" srcOrd="11" destOrd="0" presId="urn:microsoft.com/office/officeart/2011/layout/HexagonRadial"/>
    <dgm:cxn modelId="{0AF8EA15-2C4D-4AC0-A8A6-BC9B3E24BCAA}" type="presParOf" srcId="{C2B93921-5757-4C00-A180-38FBBDB9EE63}" destId="{929977CD-1EDA-484B-BD19-6D75F24098FB}" srcOrd="0" destOrd="0" presId="urn:microsoft.com/office/officeart/2011/layout/HexagonRadial"/>
    <dgm:cxn modelId="{97C2D0AD-5E91-4B11-9118-D0976A6FBB9E}" type="presParOf" srcId="{DEE559FE-892B-4A9D-8CB2-49D887843D8A}" destId="{57DE659F-B344-43DC-9096-FE4A531EAC5E}" srcOrd="12" destOrd="0" presId="urn:microsoft.com/office/officeart/2011/layout/HexagonRadial"/>
  </dgm:cxnLst>
  <dgm:bg>
    <a:effectLst>
      <a:glow rad="635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FD680-F2A6-43CF-A1C0-E57CE8029AE6}">
      <dsp:nvSpPr>
        <dsp:cNvPr id="0" name=""/>
        <dsp:cNvSpPr/>
      </dsp:nvSpPr>
      <dsp:spPr>
        <a:xfrm>
          <a:off x="3034199" y="1327303"/>
          <a:ext cx="2278499" cy="1946528"/>
        </a:xfrm>
        <a:prstGeom prst="hexagon">
          <a:avLst>
            <a:gd name="adj" fmla="val 28570"/>
            <a:gd name="vf" fmla="val 115470"/>
          </a:avLst>
        </a:prstGeom>
        <a:solidFill>
          <a:sysClr val="windowText" lastClr="00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Professionalism</a:t>
          </a:r>
        </a:p>
      </dsp:txBody>
      <dsp:txXfrm>
        <a:off x="3409448" y="1647879"/>
        <a:ext cx="1528001" cy="1305376"/>
      </dsp:txXfrm>
    </dsp:sp>
    <dsp:sp modelId="{E265FAEC-C20C-4119-B6DF-E01D96C97933}">
      <dsp:nvSpPr>
        <dsp:cNvPr id="0" name=""/>
        <dsp:cNvSpPr/>
      </dsp:nvSpPr>
      <dsp:spPr>
        <a:xfrm>
          <a:off x="4392239" y="702958"/>
          <a:ext cx="730894" cy="629762"/>
        </a:xfrm>
        <a:prstGeom prst="hexagon">
          <a:avLst>
            <a:gd name="adj" fmla="val 28900"/>
            <a:gd name="vf" fmla="val 11547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370BE3-98AE-4076-9534-197FFBD5215D}">
      <dsp:nvSpPr>
        <dsp:cNvPr id="0" name=""/>
        <dsp:cNvSpPr/>
      </dsp:nvSpPr>
      <dsp:spPr>
        <a:xfrm>
          <a:off x="3348129" y="178728"/>
          <a:ext cx="1578382" cy="155361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Supervision</a:t>
          </a:r>
        </a:p>
      </dsp:txBody>
      <dsp:txXfrm>
        <a:off x="3579278" y="406249"/>
        <a:ext cx="1116084" cy="1098570"/>
      </dsp:txXfrm>
    </dsp:sp>
    <dsp:sp modelId="{10FE2F57-E058-44A9-99EB-BD019E41E402}">
      <dsp:nvSpPr>
        <dsp:cNvPr id="0" name=""/>
        <dsp:cNvSpPr/>
      </dsp:nvSpPr>
      <dsp:spPr>
        <a:xfrm>
          <a:off x="5245250" y="1880278"/>
          <a:ext cx="730894" cy="629762"/>
        </a:xfrm>
        <a:prstGeom prst="hexagon">
          <a:avLst>
            <a:gd name="adj" fmla="val 28900"/>
            <a:gd name="vf" fmla="val 11547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A4CBE-3D00-48BE-946A-EB24646CC910}">
      <dsp:nvSpPr>
        <dsp:cNvPr id="0" name=""/>
        <dsp:cNvSpPr/>
      </dsp:nvSpPr>
      <dsp:spPr>
        <a:xfrm>
          <a:off x="4614147" y="685976"/>
          <a:ext cx="1676998" cy="1595816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Transitions of Care</a:t>
          </a:r>
        </a:p>
      </dsp:txBody>
      <dsp:txXfrm>
        <a:off x="4859738" y="919678"/>
        <a:ext cx="1185816" cy="1128412"/>
      </dsp:txXfrm>
    </dsp:sp>
    <dsp:sp modelId="{5E6A8691-1C09-4AE4-AA45-A31809275186}">
      <dsp:nvSpPr>
        <dsp:cNvPr id="0" name=""/>
        <dsp:cNvSpPr/>
      </dsp:nvSpPr>
      <dsp:spPr>
        <a:xfrm>
          <a:off x="4652693" y="3209252"/>
          <a:ext cx="730894" cy="629762"/>
        </a:xfrm>
        <a:prstGeom prst="hexagon">
          <a:avLst>
            <a:gd name="adj" fmla="val 28900"/>
            <a:gd name="vf" fmla="val 11547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59746-B408-4A08-8CAF-EC3A144C98AE}">
      <dsp:nvSpPr>
        <dsp:cNvPr id="0" name=""/>
        <dsp:cNvSpPr/>
      </dsp:nvSpPr>
      <dsp:spPr>
        <a:xfrm>
          <a:off x="4606884" y="2177416"/>
          <a:ext cx="1621229" cy="169519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Fatigue &amp; Duty Hours</a:t>
          </a:r>
        </a:p>
      </dsp:txBody>
      <dsp:txXfrm>
        <a:off x="4844307" y="2425671"/>
        <a:ext cx="1146383" cy="1198684"/>
      </dsp:txXfrm>
    </dsp:sp>
    <dsp:sp modelId="{E8B50343-A19D-4212-8AF7-3CDCD2F2CC86}">
      <dsp:nvSpPr>
        <dsp:cNvPr id="0" name=""/>
        <dsp:cNvSpPr/>
      </dsp:nvSpPr>
      <dsp:spPr>
        <a:xfrm>
          <a:off x="3182793" y="3347204"/>
          <a:ext cx="730894" cy="629762"/>
        </a:xfrm>
        <a:prstGeom prst="hexagon">
          <a:avLst>
            <a:gd name="adj" fmla="val 28900"/>
            <a:gd name="vf" fmla="val 11547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190344-96CA-46DC-B946-2DDD47F30DDD}">
      <dsp:nvSpPr>
        <dsp:cNvPr id="0" name=""/>
        <dsp:cNvSpPr/>
      </dsp:nvSpPr>
      <dsp:spPr>
        <a:xfrm>
          <a:off x="3343565" y="2949607"/>
          <a:ext cx="1587510" cy="1631222"/>
        </a:xfrm>
        <a:prstGeom prst="ellipse">
          <a:avLst/>
        </a:prstGeom>
        <a:solidFill>
          <a:srgbClr val="C0504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Health Care Disparities</a:t>
          </a:r>
        </a:p>
      </dsp:txBody>
      <dsp:txXfrm>
        <a:off x="3576050" y="3188494"/>
        <a:ext cx="1122540" cy="1153448"/>
      </dsp:txXfrm>
    </dsp:sp>
    <dsp:sp modelId="{929977CD-1EDA-484B-BD19-6D75F24098FB}">
      <dsp:nvSpPr>
        <dsp:cNvPr id="0" name=""/>
        <dsp:cNvSpPr/>
      </dsp:nvSpPr>
      <dsp:spPr>
        <a:xfrm>
          <a:off x="2315813" y="2170356"/>
          <a:ext cx="730894" cy="629762"/>
        </a:xfrm>
        <a:prstGeom prst="hexagon">
          <a:avLst>
            <a:gd name="adj" fmla="val 28900"/>
            <a:gd name="vf" fmla="val 11547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A4496-A35C-4EB6-90DC-546522F39E87}">
      <dsp:nvSpPr>
        <dsp:cNvPr id="0" name=""/>
        <dsp:cNvSpPr/>
      </dsp:nvSpPr>
      <dsp:spPr>
        <a:xfrm>
          <a:off x="2060160" y="2324722"/>
          <a:ext cx="1622642" cy="162743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Quality Improvement</a:t>
          </a:r>
        </a:p>
      </dsp:txBody>
      <dsp:txXfrm>
        <a:off x="2297790" y="2563054"/>
        <a:ext cx="1147382" cy="1150767"/>
      </dsp:txXfrm>
    </dsp:sp>
    <dsp:sp modelId="{57DE659F-B344-43DC-9096-FE4A531EAC5E}">
      <dsp:nvSpPr>
        <dsp:cNvPr id="0" name=""/>
        <dsp:cNvSpPr/>
      </dsp:nvSpPr>
      <dsp:spPr>
        <a:xfrm>
          <a:off x="1952519" y="705910"/>
          <a:ext cx="1809825" cy="1734967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Patient Safety</a:t>
          </a:r>
        </a:p>
      </dsp:txBody>
      <dsp:txXfrm>
        <a:off x="2217562" y="959990"/>
        <a:ext cx="1279739" cy="1226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51BEE-A9AA-4C28-88EB-85B68608BB80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E0E14-15CB-46FC-8EB3-C8671C97B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43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5" name="Shape 2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The term “Appalachian” refers to the people who live along the spine of the Appalachian Mountain Range, stretching from southern New York State to northern Mississippi.</a:t>
            </a:r>
          </a:p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This includes selected counties in 12 states and all counties in West Virginia.  </a:t>
            </a:r>
          </a:p>
        </p:txBody>
      </p:sp>
    </p:spTree>
    <p:extLst>
      <p:ext uri="{BB962C8B-B14F-4D97-AF65-F5344CB8AC3E}">
        <p14:creationId xmlns:p14="http://schemas.microsoft.com/office/powerpoint/2010/main" val="809240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Deskins, Shelli PhD</a:t>
            </a:r>
            <a:r>
              <a:rPr baseline="30000"/>
              <a:t>1</a:t>
            </a:r>
            <a:r>
              <a:t>; Harris, Carole V. PhD</a:t>
            </a:r>
            <a:r>
              <a:rPr baseline="30000"/>
              <a:t>1</a:t>
            </a:r>
            <a:r>
              <a:t>; Bradlyn, Andrew S. PhD</a:t>
            </a:r>
            <a:r>
              <a:rPr baseline="30000"/>
              <a:t>1</a:t>
            </a:r>
            <a:r>
              <a:t>; Cottrell, Lesley PhD</a:t>
            </a:r>
            <a:r>
              <a:rPr baseline="30000"/>
              <a:t>2</a:t>
            </a:r>
            <a:r>
              <a:t>; Coffman, Jessica W. MA</a:t>
            </a:r>
            <a:r>
              <a:rPr baseline="30000"/>
              <a:t>1</a:t>
            </a:r>
            <a:r>
              <a:t>; Olexa, Julie MPH</a:t>
            </a:r>
            <a:r>
              <a:rPr baseline="30000"/>
              <a:t>1</a:t>
            </a:r>
            <a:r>
              <a:t>; Neal, William MD</a:t>
            </a:r>
            <a:r>
              <a:rPr baseline="30000"/>
              <a:t>2</a:t>
            </a:r>
            <a:r>
              <a:t> Preventive Care in Appalachia: Use of the Theory of Planned Behavior to Identify Barriers to Participation in Cholesterol Screenings Among West Virginians.  Journal of Rural Health.  2006;22(4):367-374.</a:t>
            </a:r>
          </a:p>
        </p:txBody>
      </p:sp>
    </p:spTree>
    <p:extLst>
      <p:ext uri="{BB962C8B-B14F-4D97-AF65-F5344CB8AC3E}">
        <p14:creationId xmlns:p14="http://schemas.microsoft.com/office/powerpoint/2010/main" val="3233719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ACGME expects us to provide residents and fellows with the following: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B7BA9-973B-4456-A298-D93BB81795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50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B7BA9-973B-4456-A298-D93BB81795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46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B7BA9-973B-4456-A298-D93BB81795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72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</a:t>
            </a:r>
            <a:r>
              <a:rPr lang="en-US" baseline="0" dirty="0"/>
              <a:t> you have decided what process to change, drawing a process map will allow you to break the process down into its individual parts.  This provides a way to assess each part to see where an improvement could be tested.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B7BA9-973B-4456-A298-D93BB81795E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50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609600" y="1600199"/>
            <a:ext cx="5384800" cy="4525964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094693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9595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5"/>
          <p:cNvSpPr txBox="1">
            <a:spLocks/>
          </p:cNvSpPr>
          <p:nvPr/>
        </p:nvSpPr>
        <p:spPr>
          <a:xfrm>
            <a:off x="7112000" y="6248400"/>
            <a:ext cx="47752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85000"/>
                  </a:schemeClr>
                </a:solidFill>
                <a:effectLst/>
                <a:uLnTx/>
                <a:uFillTx/>
                <a:latin typeface="+mj-lt"/>
                <a:ea typeface="+mn-ea"/>
                <a:cs typeface="Times New Roman (Body)"/>
              </a:rPr>
              <a:t>WEST VIRGINIA UNIVERSITY SCHOOL OF MEDICINE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85000"/>
                  </a:schemeClr>
                </a:solidFill>
                <a:effectLst/>
                <a:uLnTx/>
                <a:uFillTx/>
                <a:latin typeface="+mj-lt"/>
                <a:ea typeface="+mn-ea"/>
                <a:cs typeface="Times New Roman (Body)"/>
              </a:rPr>
              <a:t> DEPARTMENT OF MEDICAL EDUCATION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85000"/>
                  </a:schemeClr>
                </a:solidFill>
                <a:effectLst/>
                <a:uLnTx/>
                <a:uFillTx/>
                <a:latin typeface="+mj-lt"/>
                <a:ea typeface="+mn-ea"/>
                <a:cs typeface="Times New Roman (Body)"/>
              </a:rPr>
              <a:t>Graduate Medical Education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85000"/>
                  </a:schemeClr>
                </a:solidFill>
                <a:effectLst/>
                <a:uLnTx/>
                <a:uFillTx/>
                <a:latin typeface="+mj-lt"/>
                <a:ea typeface="+mn-ea"/>
                <a:cs typeface="Times New Roman (Body)"/>
              </a:rPr>
              <a:t>- GME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u="none" kern="1200" cap="all">
          <a:solidFill>
            <a:srgbClr val="25406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25406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25406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25406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25406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25406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implicit.harvard.edu/implicit/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/>
              <a:t>Clinical </a:t>
            </a:r>
            <a:r>
              <a:rPr lang="en-US" dirty="0"/>
              <a:t>learning environment review (CLER)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038600"/>
            <a:ext cx="8534400" cy="16002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Manuel Vallejo, MD, DMD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Designated Institutional Official for GME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Assistant Dean and Professor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West Virginia University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DD7A10-ECE8-4B8C-BE39-05E8C5245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220730"/>
            <a:ext cx="33242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8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dirty="0">
                <a:solidFill>
                  <a:schemeClr val="tx2"/>
                </a:solidFill>
              </a:rPr>
              <a:t>Characteristics of Rural WV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idx="1"/>
          </p:nvPr>
        </p:nvSpPr>
        <p:spPr>
          <a:xfrm>
            <a:off x="1524000" y="1378458"/>
            <a:ext cx="9601200" cy="448894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sz="2800" dirty="0">
                <a:solidFill>
                  <a:schemeClr val="tx2"/>
                </a:solidFill>
              </a:rPr>
              <a:t>Environmental, transportation, financial and attitudinal barriers:</a:t>
            </a:r>
          </a:p>
          <a:p>
            <a:pPr marL="801688" lvl="2" indent="-401638">
              <a:lnSpc>
                <a:spcPct val="9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2800"/>
            </a:pPr>
            <a:r>
              <a:rPr sz="2600" dirty="0">
                <a:solidFill>
                  <a:schemeClr val="tx2"/>
                </a:solidFill>
              </a:rPr>
              <a:t>Isolation</a:t>
            </a:r>
          </a:p>
          <a:p>
            <a:pPr marL="801688" lvl="2" indent="-401638">
              <a:lnSpc>
                <a:spcPct val="9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2800"/>
            </a:pPr>
            <a:r>
              <a:rPr sz="2600" dirty="0">
                <a:solidFill>
                  <a:schemeClr val="tx2"/>
                </a:solidFill>
              </a:rPr>
              <a:t>Trust</a:t>
            </a:r>
          </a:p>
          <a:p>
            <a:pPr marL="801688" lvl="2" indent="-401638">
              <a:lnSpc>
                <a:spcPct val="9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2800"/>
            </a:pPr>
            <a:r>
              <a:rPr sz="2600" dirty="0">
                <a:solidFill>
                  <a:schemeClr val="tx2"/>
                </a:solidFill>
              </a:rPr>
              <a:t>Poverty</a:t>
            </a:r>
          </a:p>
          <a:p>
            <a:pPr marL="801688" lvl="2" indent="-401638">
              <a:lnSpc>
                <a:spcPct val="9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2800"/>
            </a:pPr>
            <a:r>
              <a:rPr sz="2600" dirty="0">
                <a:solidFill>
                  <a:schemeClr val="tx2"/>
                </a:solidFill>
              </a:rPr>
              <a:t>Education</a:t>
            </a:r>
          </a:p>
          <a:p>
            <a:pPr marL="801688" lvl="2" indent="-401638">
              <a:lnSpc>
                <a:spcPct val="9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2800"/>
            </a:pPr>
            <a:r>
              <a:rPr sz="2600" dirty="0">
                <a:solidFill>
                  <a:schemeClr val="tx2"/>
                </a:solidFill>
              </a:rPr>
              <a:t>Fatalism</a:t>
            </a:r>
            <a:r>
              <a:rPr lang="en-US" sz="2600" dirty="0">
                <a:solidFill>
                  <a:schemeClr val="tx2"/>
                </a:solidFill>
              </a:rPr>
              <a:t> – belief that all events are predetermined and therefore inevitable </a:t>
            </a:r>
            <a:endParaRPr sz="2600" dirty="0">
              <a:solidFill>
                <a:schemeClr val="tx2"/>
              </a:solidFill>
            </a:endParaRPr>
          </a:p>
          <a:p>
            <a:pPr marL="801688" lvl="2" indent="-401638">
              <a:lnSpc>
                <a:spcPct val="9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2800"/>
            </a:pPr>
            <a:r>
              <a:rPr sz="2600" dirty="0">
                <a:solidFill>
                  <a:schemeClr val="tx2"/>
                </a:solidFill>
              </a:rPr>
              <a:t>Religion</a:t>
            </a:r>
          </a:p>
          <a:p>
            <a:pPr marL="801688" lvl="2" indent="-401638">
              <a:lnSpc>
                <a:spcPct val="9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2800"/>
            </a:pPr>
            <a:r>
              <a:rPr sz="2600" dirty="0">
                <a:solidFill>
                  <a:schemeClr val="tx2"/>
                </a:solidFill>
              </a:rPr>
              <a:t>Confidence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dirty="0"/>
              <a:t>Tackling Implicit Bias</a:t>
            </a:r>
          </a:p>
        </p:txBody>
      </p:sp>
      <p:sp>
        <p:nvSpPr>
          <p:cNvPr id="219" name="Shape 219"/>
          <p:cNvSpPr>
            <a:spLocks noGrp="1"/>
          </p:cNvSpPr>
          <p:nvPr>
            <p:ph type="body" sz="half" idx="1"/>
          </p:nvPr>
        </p:nvSpPr>
        <p:spPr>
          <a:xfrm>
            <a:off x="1066800" y="1874823"/>
            <a:ext cx="4343400" cy="376397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dirty="0"/>
              <a:t>Increase Self-Awareness; Take IAT</a:t>
            </a:r>
          </a:p>
          <a:p>
            <a:pPr lvl="1">
              <a:buFont typeface="Courier New" panose="02070309020205020404" pitchFamily="49" charset="0"/>
              <a:buChar char="o"/>
              <a:defRPr sz="2800"/>
            </a:pP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https://implicit.harvard.edu/implicit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/>
              <a:t>Individuating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/>
              <a:t>Perspective-Taking;</a:t>
            </a:r>
            <a:r>
              <a:rPr lang="en-US" dirty="0"/>
              <a:t> </a:t>
            </a:r>
            <a:r>
              <a:rPr dirty="0"/>
              <a:t>Increase Empathy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/>
              <a:t>Participate in wellness events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026043"/>
            <a:ext cx="6011822" cy="280591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Health Care Disparity </a:t>
            </a:r>
            <a:r>
              <a:rPr dirty="0">
                <a:solidFill>
                  <a:schemeClr val="tx2"/>
                </a:solidFill>
              </a:rPr>
              <a:t>Summary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idx="1"/>
          </p:nvPr>
        </p:nvSpPr>
        <p:spPr>
          <a:xfrm>
            <a:off x="1066800" y="1828800"/>
            <a:ext cx="10515600" cy="3733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E</a:t>
            </a:r>
            <a:r>
              <a:rPr sz="2800" dirty="0">
                <a:solidFill>
                  <a:schemeClr val="tx2"/>
                </a:solidFill>
              </a:rPr>
              <a:t>xist</a:t>
            </a:r>
            <a:r>
              <a:rPr lang="en-US" sz="2800" dirty="0">
                <a:solidFill>
                  <a:schemeClr val="tx2"/>
                </a:solidFill>
              </a:rPr>
              <a:t>s</a:t>
            </a:r>
            <a:r>
              <a:rPr sz="2800" dirty="0">
                <a:solidFill>
                  <a:schemeClr val="tx2"/>
                </a:solidFill>
              </a:rPr>
              <a:t> in WV and USA</a:t>
            </a:r>
          </a:p>
          <a:p>
            <a:r>
              <a:rPr lang="en-US" sz="2800" dirty="0">
                <a:solidFill>
                  <a:schemeClr val="tx2"/>
                </a:solidFill>
              </a:rPr>
              <a:t>A</a:t>
            </a:r>
            <a:r>
              <a:rPr sz="2800" dirty="0">
                <a:solidFill>
                  <a:schemeClr val="tx2"/>
                </a:solidFill>
              </a:rPr>
              <a:t>ssociated with the patient, physician and system factors</a:t>
            </a:r>
          </a:p>
          <a:p>
            <a:r>
              <a:rPr sz="2800" dirty="0">
                <a:solidFill>
                  <a:schemeClr val="tx2"/>
                </a:solidFill>
              </a:rPr>
              <a:t>Each individual health care provider is a part of the solution to decrease HCD</a:t>
            </a:r>
          </a:p>
          <a:p>
            <a:r>
              <a:rPr sz="2800" dirty="0">
                <a:solidFill>
                  <a:schemeClr val="tx2"/>
                </a:solidFill>
              </a:rPr>
              <a:t>Practice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sz="2800" dirty="0">
                <a:solidFill>
                  <a:schemeClr val="tx2"/>
                </a:solidFill>
              </a:rPr>
              <a:t>with each patient encounter</a:t>
            </a:r>
            <a:r>
              <a:rPr lang="en-US" sz="2800" dirty="0">
                <a:solidFill>
                  <a:schemeClr val="tx2"/>
                </a:solidFill>
              </a:rPr>
              <a:t> =&gt; practice self awareness of HCD</a:t>
            </a:r>
            <a:endParaRPr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10058400" cy="1447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Quality improvement (QI) </a:t>
            </a:r>
            <a:r>
              <a:rPr lang="en-US" dirty="0" err="1"/>
              <a:t>gme</a:t>
            </a:r>
            <a:r>
              <a:rPr lang="en-US" dirty="0"/>
              <a:t>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33600"/>
            <a:ext cx="9601200" cy="3200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Education</a:t>
            </a:r>
            <a:r>
              <a:rPr lang="en-US" dirty="0">
                <a:solidFill>
                  <a:schemeClr val="tx2"/>
                </a:solidFill>
              </a:rPr>
              <a:t> on QI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Engagement</a:t>
            </a:r>
            <a:r>
              <a:rPr lang="en-US" dirty="0">
                <a:solidFill>
                  <a:schemeClr val="tx2"/>
                </a:solidFill>
              </a:rPr>
              <a:t> in QI activities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Receive data </a:t>
            </a:r>
            <a:r>
              <a:rPr lang="en-US" dirty="0">
                <a:solidFill>
                  <a:schemeClr val="tx2"/>
                </a:solidFill>
              </a:rPr>
              <a:t>on quality metrics to improve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Engagement in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planning </a:t>
            </a:r>
            <a:r>
              <a:rPr lang="en-US" dirty="0">
                <a:solidFill>
                  <a:schemeClr val="tx2"/>
                </a:solidFill>
              </a:rPr>
              <a:t>for quality improvement</a:t>
            </a:r>
          </a:p>
        </p:txBody>
      </p:sp>
    </p:spTree>
    <p:extLst>
      <p:ext uri="{BB962C8B-B14F-4D97-AF65-F5344CB8AC3E}">
        <p14:creationId xmlns:p14="http://schemas.microsoft.com/office/powerpoint/2010/main" val="52697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10058400" cy="1249362"/>
          </a:xfrm>
        </p:spPr>
        <p:txBody>
          <a:bodyPr>
            <a:noAutofit/>
          </a:bodyPr>
          <a:lstStyle/>
          <a:p>
            <a:pPr algn="ctr"/>
            <a:r>
              <a:rPr lang="en-US" sz="4000" cap="none" dirty="0">
                <a:latin typeface="Calibri" panose="020F0502020204030204" pitchFamily="34" charset="0"/>
                <a:cs typeface="Calibri" panose="020F0502020204030204" pitchFamily="34" charset="0"/>
              </a:rPr>
              <a:t>SWISS CHEESE MODEL – James Reason</a:t>
            </a:r>
            <a:r>
              <a:rPr lang="en-US" sz="3200" cap="none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500" cap="none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used for Root Cause Analysis Investigations</a:t>
            </a:r>
            <a:endParaRPr lang="en-US" sz="3200" cap="none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62"/>
          <a:stretch/>
        </p:blipFill>
        <p:spPr>
          <a:xfrm>
            <a:off x="2394857" y="1828800"/>
            <a:ext cx="7402285" cy="388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1825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304800"/>
            <a:ext cx="6477000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>Swiss cheese model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1"/>
            <a:ext cx="8267700" cy="41147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500" dirty="0"/>
              <a:t>The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slices</a:t>
            </a:r>
            <a:r>
              <a:rPr lang="en-US" sz="2500" dirty="0"/>
              <a:t> represent your organization’s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barrier systems</a:t>
            </a:r>
            <a:r>
              <a:rPr lang="en-US" sz="2500" dirty="0"/>
              <a:t> – double checks, comprehensive H &amp; Ps,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/>
              <a:t>The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holes</a:t>
            </a:r>
            <a:r>
              <a:rPr lang="en-US" sz="2500" dirty="0"/>
              <a:t> represent the holes in your organization’s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barrier systems </a:t>
            </a:r>
            <a:r>
              <a:rPr lang="en-US" sz="2500" dirty="0"/>
              <a:t>– medications with similar labels, EHRs with difficult to find tools for pediatric medication calculations,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/>
              <a:t>As the group proceeds with labeling the model,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problem “holes” will become apparent </a:t>
            </a:r>
            <a:r>
              <a:rPr lang="en-US" sz="2500" dirty="0"/>
              <a:t>and may then be isolated for improvement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54B7EF-0B18-4E18-AB9A-6AA13EBB6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400" y="1600201"/>
            <a:ext cx="2364517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8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100584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cap="none" dirty="0">
                <a:latin typeface="Calibri" panose="020F0502020204030204" pitchFamily="34" charset="0"/>
                <a:cs typeface="Calibri" panose="020F0502020204030204" pitchFamily="34" charset="0"/>
              </a:rPr>
              <a:t>FISHBONE DIAGRAM</a:t>
            </a:r>
            <a:br>
              <a:rPr lang="en-US" sz="3600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cap="none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when conducting Root Cause Analysis (RCA) investigations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102" y="1524000"/>
            <a:ext cx="5788602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229600" y="1524000"/>
            <a:ext cx="342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tx2"/>
                </a:solidFill>
              </a:rPr>
              <a:t>During the Fishbone Diagram Analysis, causes are grouped into two categories: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100" dirty="0">
                <a:solidFill>
                  <a:schemeClr val="accent6">
                    <a:lumMod val="75000"/>
                  </a:schemeClr>
                </a:solidFill>
              </a:rPr>
              <a:t>External</a:t>
            </a:r>
            <a:r>
              <a:rPr lang="en-US" sz="2100" dirty="0">
                <a:solidFill>
                  <a:schemeClr val="tx2"/>
                </a:solidFill>
              </a:rPr>
              <a:t> – (i.e. economy, weather, legislation) List them but do not spend much time – these causes are difficult or impossible to influence.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100" dirty="0">
                <a:solidFill>
                  <a:schemeClr val="accent6">
                    <a:lumMod val="75000"/>
                  </a:schemeClr>
                </a:solidFill>
              </a:rPr>
              <a:t>Internal</a:t>
            </a:r>
            <a:r>
              <a:rPr lang="en-US" sz="2100" dirty="0">
                <a:solidFill>
                  <a:schemeClr val="tx2"/>
                </a:solidFill>
              </a:rPr>
              <a:t> – (i.e. scheduling, room allocation) these are causes you can influence</a:t>
            </a:r>
          </a:p>
        </p:txBody>
      </p:sp>
    </p:spTree>
    <p:extLst>
      <p:ext uri="{BB962C8B-B14F-4D97-AF65-F5344CB8AC3E}">
        <p14:creationId xmlns:p14="http://schemas.microsoft.com/office/powerpoint/2010/main" val="4070714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86836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Fishbone diagram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1"/>
            <a:ext cx="9144000" cy="3962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Clearly define </a:t>
            </a:r>
            <a:r>
              <a:rPr lang="en-US" sz="2500" dirty="0">
                <a:solidFill>
                  <a:schemeClr val="tx2"/>
                </a:solidFill>
              </a:rPr>
              <a:t>the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Brainstorm</a:t>
            </a:r>
            <a:r>
              <a:rPr lang="en-US" sz="2500" dirty="0">
                <a:solidFill>
                  <a:schemeClr val="tx2"/>
                </a:solidFill>
              </a:rPr>
              <a:t> with your team to identify causes, both external &amp; internal that contributed to the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solidFill>
                  <a:schemeClr val="tx2"/>
                </a:solidFill>
              </a:rPr>
              <a:t>Practice the 5 Whys – speak with those involved –</a:t>
            </a:r>
          </a:p>
          <a:p>
            <a:pPr marL="1089025" lvl="2" indent="-288925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Ask why - </a:t>
            </a:r>
            <a:r>
              <a:rPr lang="en-US" sz="1600" dirty="0">
                <a:solidFill>
                  <a:schemeClr val="tx2"/>
                </a:solidFill>
              </a:rPr>
              <a:t>listen to answer</a:t>
            </a:r>
          </a:p>
          <a:p>
            <a:pPr marL="1089025" lvl="2" indent="-288925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Ask why - </a:t>
            </a:r>
            <a:r>
              <a:rPr lang="en-US" sz="1600" dirty="0">
                <a:solidFill>
                  <a:schemeClr val="tx2"/>
                </a:solidFill>
              </a:rPr>
              <a:t>listen to answer, etc.</a:t>
            </a:r>
          </a:p>
          <a:p>
            <a:pPr marL="1089025" lvl="2" indent="-288925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Each time you ask why, you come closer </a:t>
            </a:r>
            <a:r>
              <a:rPr lang="en-US" sz="2000" dirty="0">
                <a:solidFill>
                  <a:schemeClr val="tx2"/>
                </a:solidFill>
              </a:rPr>
              <a:t>and closer to the root cause of the problem</a:t>
            </a:r>
          </a:p>
        </p:txBody>
      </p:sp>
    </p:spTree>
    <p:extLst>
      <p:ext uri="{BB962C8B-B14F-4D97-AF65-F5344CB8AC3E}">
        <p14:creationId xmlns:p14="http://schemas.microsoft.com/office/powerpoint/2010/main" val="79853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1004378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Education – Initiating a quality improvement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6858000" cy="3124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Ask yourself these questions…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How are we doing?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How do we know?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How can we do better?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How can we make it safer?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265FF9-C280-4074-A55E-D880FF8C4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1545336"/>
            <a:ext cx="4800600" cy="531266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3410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057400"/>
            <a:ext cx="2209800" cy="1554162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Pdsa</a:t>
            </a:r>
            <a:r>
              <a:rPr lang="en-US" dirty="0"/>
              <a:t> cycles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52400"/>
            <a:ext cx="5867400" cy="588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64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Elements of the CLER Visit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25007" y="12954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7450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28600"/>
            <a:ext cx="4800600" cy="762000"/>
          </a:xfrm>
        </p:spPr>
        <p:txBody>
          <a:bodyPr/>
          <a:lstStyle/>
          <a:p>
            <a:r>
              <a:rPr lang="en-US" dirty="0"/>
              <a:t>Process Mapping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990600"/>
            <a:ext cx="6553200" cy="3806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124200" y="4953000"/>
            <a:ext cx="6172200" cy="923330"/>
          </a:xfrm>
          <a:prstGeom prst="rect">
            <a:avLst/>
          </a:prstGeom>
          <a:solidFill>
            <a:srgbClr val="0070C0">
              <a:alpha val="1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To improve a process, you must first </a:t>
            </a:r>
          </a:p>
          <a:p>
            <a:pPr algn="ctr"/>
            <a:r>
              <a:rPr lang="en-US" sz="2700" dirty="0"/>
              <a:t>define the steps involved in that process</a:t>
            </a:r>
          </a:p>
        </p:txBody>
      </p:sp>
    </p:spTree>
    <p:extLst>
      <p:ext uri="{BB962C8B-B14F-4D97-AF65-F5344CB8AC3E}">
        <p14:creationId xmlns:p14="http://schemas.microsoft.com/office/powerpoint/2010/main" val="2726168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Levels of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799"/>
            <a:ext cx="9144000" cy="3810001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Outcome measures </a:t>
            </a:r>
            <a:r>
              <a:rPr lang="en-US" sz="2800" dirty="0">
                <a:solidFill>
                  <a:schemeClr val="tx2"/>
                </a:solidFill>
              </a:rPr>
              <a:t>– where are we ultimately trying to go?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Process measures </a:t>
            </a:r>
            <a:r>
              <a:rPr lang="en-US" sz="2800" dirty="0">
                <a:solidFill>
                  <a:schemeClr val="tx2"/>
                </a:solidFill>
              </a:rPr>
              <a:t>– are we doing the right things to get there?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Balancing measures </a:t>
            </a:r>
            <a:r>
              <a:rPr lang="en-US" sz="2800" dirty="0">
                <a:solidFill>
                  <a:schemeClr val="tx2"/>
                </a:solidFill>
              </a:rPr>
              <a:t>– are the changes we are making to one part of the system causing problems in other parts of the system?</a:t>
            </a:r>
          </a:p>
        </p:txBody>
      </p:sp>
    </p:spTree>
    <p:extLst>
      <p:ext uri="{BB962C8B-B14F-4D97-AF65-F5344CB8AC3E}">
        <p14:creationId xmlns:p14="http://schemas.microsoft.com/office/powerpoint/2010/main" val="285774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2996D-BE06-465A-B606-CDC7EECCD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Patient safety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BC8572B-D1B5-49A8-9C72-4BCA0342B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295400"/>
            <a:ext cx="4922204" cy="4525963"/>
          </a:xfr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380BE8F-76D7-4A72-962C-A4D9D9A0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012" y="1985962"/>
            <a:ext cx="6776988" cy="288607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525C4D1-020C-458A-A6EE-E51DA7E32BAD}"/>
              </a:ext>
            </a:extLst>
          </p:cNvPr>
          <p:cNvSpPr/>
          <p:nvPr/>
        </p:nvSpPr>
        <p:spPr>
          <a:xfrm>
            <a:off x="5415012" y="3733800"/>
            <a:ext cx="2509788" cy="685800"/>
          </a:xfrm>
          <a:prstGeom prst="roundRect">
            <a:avLst/>
          </a:prstGeom>
          <a:noFill/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9302308-DB43-4BBF-9CA8-1AA05920C0A9}"/>
              </a:ext>
            </a:extLst>
          </p:cNvPr>
          <p:cNvSpPr/>
          <p:nvPr/>
        </p:nvSpPr>
        <p:spPr>
          <a:xfrm>
            <a:off x="762001" y="5257800"/>
            <a:ext cx="1143000" cy="381000"/>
          </a:xfrm>
          <a:prstGeom prst="roundRect">
            <a:avLst/>
          </a:prstGeom>
          <a:noFill/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3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15B586A-75A7-4044-A135-43BA74ED8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56" y="0"/>
            <a:ext cx="11769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88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8D258-AE74-4E79-9901-7C42B1448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GME Supervision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955A5-2EA9-4D94-AD1E-C60AF884A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00201"/>
            <a:ext cx="9144000" cy="4267199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Supervising faculty</a:t>
            </a:r>
            <a:r>
              <a:rPr lang="en-US" altLang="en-US" dirty="0"/>
              <a:t>, fellows and senior-level residents, will provide appropriate levels of clinical supervision in a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supportive</a:t>
            </a:r>
            <a:r>
              <a:rPr lang="en-US" altLang="en-US" dirty="0"/>
              <a:t>, and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non-retaliatory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dirty="0"/>
              <a:t>manner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000" dirty="0"/>
              <a:t>Your department will provide you with 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</a:rPr>
              <a:t>specialty specific guidelines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for requesting supervision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000" dirty="0"/>
              <a:t>Your 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</a:rPr>
              <a:t>first 6 months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will be 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</a:rPr>
              <a:t>carefully supervised</a:t>
            </a:r>
            <a:r>
              <a:rPr lang="en-US" altLang="en-US" sz="2000" dirty="0"/>
              <a:t>. Following that, you will receive 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</a:rPr>
              <a:t>progressive independence</a:t>
            </a:r>
            <a:r>
              <a:rPr lang="en-US" altLang="en-US" sz="2000" dirty="0"/>
              <a:t> based off past performance</a:t>
            </a:r>
          </a:p>
        </p:txBody>
      </p:sp>
    </p:spTree>
    <p:extLst>
      <p:ext uri="{BB962C8B-B14F-4D97-AF65-F5344CB8AC3E}">
        <p14:creationId xmlns:p14="http://schemas.microsoft.com/office/powerpoint/2010/main" val="313278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Levels of Supervision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17638"/>
            <a:ext cx="10058400" cy="4678363"/>
          </a:xfrm>
        </p:spPr>
        <p:txBody>
          <a:bodyPr>
            <a:normAutofit/>
          </a:bodyPr>
          <a:lstStyle/>
          <a:p>
            <a:r>
              <a:rPr lang="en-US" sz="2100" b="1" dirty="0">
                <a:solidFill>
                  <a:schemeClr val="accent6">
                    <a:lumMod val="75000"/>
                  </a:schemeClr>
                </a:solidFill>
              </a:rPr>
              <a:t>Direct Supervision </a:t>
            </a:r>
            <a:r>
              <a:rPr lang="en-US" sz="2100" dirty="0"/>
              <a:t>– the supervising physician is </a:t>
            </a:r>
            <a:r>
              <a:rPr lang="en-US" sz="2100" dirty="0">
                <a:solidFill>
                  <a:schemeClr val="accent6">
                    <a:lumMod val="75000"/>
                  </a:schemeClr>
                </a:solidFill>
              </a:rPr>
              <a:t>physically</a:t>
            </a:r>
            <a:r>
              <a:rPr lang="en-US" sz="2100" dirty="0">
                <a:solidFill>
                  <a:srgbClr val="00B0F0"/>
                </a:solidFill>
              </a:rPr>
              <a:t> </a:t>
            </a:r>
            <a:r>
              <a:rPr lang="en-US" sz="2100" dirty="0">
                <a:solidFill>
                  <a:schemeClr val="accent6">
                    <a:lumMod val="75000"/>
                  </a:schemeClr>
                </a:solidFill>
              </a:rPr>
              <a:t>present</a:t>
            </a:r>
            <a:r>
              <a:rPr lang="en-US" sz="2100" dirty="0">
                <a:solidFill>
                  <a:srgbClr val="00B0F0"/>
                </a:solidFill>
              </a:rPr>
              <a:t> </a:t>
            </a:r>
            <a:r>
              <a:rPr lang="en-US" sz="2100" dirty="0"/>
              <a:t>with the resident and patient</a:t>
            </a:r>
          </a:p>
          <a:p>
            <a:r>
              <a:rPr lang="en-US" sz="2100" b="1" dirty="0">
                <a:solidFill>
                  <a:schemeClr val="accent6">
                    <a:lumMod val="75000"/>
                  </a:schemeClr>
                </a:solidFill>
              </a:rPr>
              <a:t>Indirect Supervision</a:t>
            </a:r>
          </a:p>
          <a:p>
            <a:pPr marL="806450" lvl="1" indent="-342900">
              <a:buFont typeface="Courier New" panose="02070309020205020404" pitchFamily="49" charset="0"/>
              <a:buChar char="o"/>
            </a:pP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</a:rPr>
              <a:t>with Direct Supervision immediately available</a:t>
            </a:r>
            <a:r>
              <a:rPr lang="en-US" sz="2100" b="1" dirty="0">
                <a:solidFill>
                  <a:srgbClr val="C00000"/>
                </a:solidFill>
              </a:rPr>
              <a:t> </a:t>
            </a:r>
            <a:r>
              <a:rPr lang="en-US" sz="2100" dirty="0"/>
              <a:t>– the supervising physician is </a:t>
            </a:r>
            <a:r>
              <a:rPr lang="en-US" sz="2100" dirty="0">
                <a:solidFill>
                  <a:schemeClr val="accent6">
                    <a:lumMod val="75000"/>
                  </a:schemeClr>
                </a:solidFill>
              </a:rPr>
              <a:t>physically within the hospital </a:t>
            </a:r>
            <a:r>
              <a:rPr lang="en-US" sz="2100" dirty="0"/>
              <a:t>or other site of patient care, and is </a:t>
            </a:r>
            <a:r>
              <a:rPr lang="en-US" sz="2100" dirty="0">
                <a:solidFill>
                  <a:schemeClr val="accent6">
                    <a:lumMod val="75000"/>
                  </a:schemeClr>
                </a:solidFill>
              </a:rPr>
              <a:t>immediately</a:t>
            </a:r>
            <a:r>
              <a:rPr lang="en-US" sz="2100" dirty="0">
                <a:solidFill>
                  <a:srgbClr val="00B0F0"/>
                </a:solidFill>
              </a:rPr>
              <a:t> </a:t>
            </a:r>
            <a:r>
              <a:rPr lang="en-US" sz="2100" dirty="0">
                <a:solidFill>
                  <a:schemeClr val="accent6">
                    <a:lumMod val="75000"/>
                  </a:schemeClr>
                </a:solidFill>
              </a:rPr>
              <a:t>available</a:t>
            </a:r>
            <a:r>
              <a:rPr lang="en-US" sz="2100" dirty="0">
                <a:solidFill>
                  <a:srgbClr val="00B0F0"/>
                </a:solidFill>
              </a:rPr>
              <a:t> </a:t>
            </a:r>
            <a:r>
              <a:rPr lang="en-US" sz="2100" dirty="0"/>
              <a:t>to provide Direct Supervision</a:t>
            </a:r>
          </a:p>
          <a:p>
            <a:pPr marL="806450" lvl="1" indent="-342900">
              <a:buFont typeface="Courier New" panose="02070309020205020404" pitchFamily="49" charset="0"/>
              <a:buChar char="o"/>
            </a:pP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</a:rPr>
              <a:t>with Direct Supervision available</a:t>
            </a:r>
            <a:r>
              <a:rPr lang="en-US" sz="2100" b="1" dirty="0">
                <a:solidFill>
                  <a:srgbClr val="C00000"/>
                </a:solidFill>
              </a:rPr>
              <a:t> </a:t>
            </a:r>
            <a:r>
              <a:rPr lang="en-US" sz="2100" dirty="0"/>
              <a:t>– the supervising physician is </a:t>
            </a:r>
            <a:r>
              <a:rPr lang="en-US" sz="2100" dirty="0">
                <a:solidFill>
                  <a:schemeClr val="accent6">
                    <a:lumMod val="75000"/>
                  </a:schemeClr>
                </a:solidFill>
              </a:rPr>
              <a:t>not physically present</a:t>
            </a:r>
            <a:r>
              <a:rPr lang="en-US" sz="2100" dirty="0">
                <a:solidFill>
                  <a:srgbClr val="00B0F0"/>
                </a:solidFill>
              </a:rPr>
              <a:t> </a:t>
            </a:r>
            <a:r>
              <a:rPr lang="en-US" sz="2100" dirty="0"/>
              <a:t>within the hospital or other site of patient care, but is </a:t>
            </a:r>
            <a:r>
              <a:rPr lang="en-US" sz="2100" dirty="0">
                <a:solidFill>
                  <a:schemeClr val="accent6">
                    <a:lumMod val="75000"/>
                  </a:schemeClr>
                </a:solidFill>
              </a:rPr>
              <a:t>immediately available</a:t>
            </a:r>
            <a:r>
              <a:rPr lang="en-US" sz="2100" dirty="0">
                <a:solidFill>
                  <a:srgbClr val="00B0F0"/>
                </a:solidFill>
              </a:rPr>
              <a:t> </a:t>
            </a:r>
            <a:r>
              <a:rPr lang="en-US" sz="2100" dirty="0"/>
              <a:t>by means of telephonic and/or electronic modalities, and is available to provide Direct Supervision </a:t>
            </a:r>
          </a:p>
          <a:p>
            <a:r>
              <a:rPr lang="en-US" sz="2100" b="1" dirty="0">
                <a:solidFill>
                  <a:schemeClr val="accent6">
                    <a:lumMod val="75000"/>
                  </a:schemeClr>
                </a:solidFill>
              </a:rPr>
              <a:t>Oversight</a:t>
            </a:r>
            <a:r>
              <a:rPr lang="en-US" sz="2100" dirty="0"/>
              <a:t> – the supervising physician is available to provide review of procedures/encounters with </a:t>
            </a:r>
            <a:r>
              <a:rPr lang="en-US" sz="2100" dirty="0">
                <a:solidFill>
                  <a:schemeClr val="accent6">
                    <a:lumMod val="75000"/>
                  </a:schemeClr>
                </a:solidFill>
              </a:rPr>
              <a:t>feedback provided after care is delivered</a:t>
            </a:r>
          </a:p>
        </p:txBody>
      </p:sp>
    </p:spTree>
    <p:extLst>
      <p:ext uri="{BB962C8B-B14F-4D97-AF65-F5344CB8AC3E}">
        <p14:creationId xmlns:p14="http://schemas.microsoft.com/office/powerpoint/2010/main" val="398521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WVU GME Supervision Policy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352800" y="1752600"/>
            <a:ext cx="7772399" cy="4114800"/>
          </a:xfrm>
        </p:spPr>
        <p:txBody>
          <a:bodyPr>
            <a:normAutofit/>
          </a:bodyPr>
          <a:lstStyle/>
          <a:p>
            <a:r>
              <a:rPr lang="en-US" altLang="en-US" dirty="0"/>
              <a:t>Resident supervision standards: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200" dirty="0">
                <a:solidFill>
                  <a:schemeClr val="accent6">
                    <a:lumMod val="75000"/>
                  </a:schemeClr>
                </a:solidFill>
              </a:rPr>
              <a:t>Notify attending</a:t>
            </a:r>
            <a:r>
              <a:rPr lang="en-US" altLang="en-US" sz="2200" dirty="0">
                <a:solidFill>
                  <a:srgbClr val="C00000"/>
                </a:solidFill>
              </a:rPr>
              <a:t> </a:t>
            </a:r>
            <a:r>
              <a:rPr lang="en-US" altLang="en-US" sz="2200" dirty="0"/>
              <a:t>if patient is being discharged, transferred to the ICU, dies, leaves AMA, etc. – </a:t>
            </a:r>
            <a:r>
              <a:rPr lang="en-US" altLang="en-US" sz="2200" dirty="0">
                <a:solidFill>
                  <a:schemeClr val="accent6">
                    <a:lumMod val="75000"/>
                  </a:schemeClr>
                </a:solidFill>
              </a:rPr>
              <a:t>any major or unexpected change in status</a:t>
            </a:r>
            <a:endParaRPr lang="en-US" altLang="en-US" sz="22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200" dirty="0"/>
              <a:t>Calling for supervision is </a:t>
            </a:r>
            <a:r>
              <a:rPr lang="en-US" altLang="en-US" sz="2200" dirty="0">
                <a:solidFill>
                  <a:schemeClr val="accent6">
                    <a:lumMod val="75000"/>
                  </a:schemeClr>
                </a:solidFill>
              </a:rPr>
              <a:t>NOT</a:t>
            </a:r>
            <a:r>
              <a:rPr lang="en-US" altLang="en-US" sz="2200" dirty="0"/>
              <a:t> a sign of </a:t>
            </a:r>
            <a:r>
              <a:rPr lang="en-US" altLang="en-US" sz="2200" dirty="0">
                <a:solidFill>
                  <a:schemeClr val="accent6">
                    <a:lumMod val="75000"/>
                  </a:schemeClr>
                </a:solidFill>
              </a:rPr>
              <a:t>weakness</a:t>
            </a:r>
            <a:r>
              <a:rPr lang="en-US" altLang="en-US" sz="2200" dirty="0"/>
              <a:t> – it shows that you place the safety of your patient above all else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200" dirty="0">
                <a:solidFill>
                  <a:schemeClr val="accent6">
                    <a:lumMod val="75000"/>
                  </a:schemeClr>
                </a:solidFill>
              </a:rPr>
              <a:t>Mistreatment</a:t>
            </a:r>
            <a:r>
              <a:rPr lang="en-US" altLang="en-US" sz="2200" dirty="0"/>
              <a:t> from an attending is </a:t>
            </a:r>
            <a:r>
              <a:rPr lang="en-US" altLang="en-US" sz="2200" dirty="0">
                <a:solidFill>
                  <a:schemeClr val="accent6">
                    <a:lumMod val="75000"/>
                  </a:schemeClr>
                </a:solidFill>
              </a:rPr>
              <a:t>NOT acceptable</a:t>
            </a:r>
            <a:r>
              <a:rPr lang="en-US" altLang="en-US" sz="2200" dirty="0"/>
              <a:t>.  Speak with your PD, or submit a Mistreatment report via The Button, and GME will get involved</a:t>
            </a:r>
          </a:p>
        </p:txBody>
      </p:sp>
      <p:pic>
        <p:nvPicPr>
          <p:cNvPr id="8196" name="Picture 4" descr="C:\Users\relmo\AppData\Local\Microsoft\Windows\Temporary Internet Files\Content.IE5\QATF4QT5\6996697316_d64ba886b4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2438400" cy="36576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WVU GME Supervision Policy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8229600" cy="47244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Supervision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400" dirty="0"/>
              <a:t>By teaching staff and senior/chief residents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400" dirty="0"/>
              <a:t>Faculty call schedules are organized to make 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support readily available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Your quality of supervision is monitored by annual surveys</a:t>
            </a:r>
            <a:r>
              <a:rPr lang="en-US" altLang="en-US" sz="2400" dirty="0"/>
              <a:t> (WVU GME, ACGME resident survey and ACGME faculty survey)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400" dirty="0"/>
              <a:t>If surveys are concerning, PD, with the help of the PEC, will create an 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action plan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/>
              <a:t>which will be submitted to the GMEC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0" y="1160401"/>
            <a:ext cx="2371052" cy="226859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0" y="3760169"/>
            <a:ext cx="2057400" cy="201286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7350"/>
            <a:ext cx="10058399" cy="136525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>
                <a:ea typeface="+mj-ea"/>
                <a:cs typeface="+mj-cs"/>
              </a:rPr>
              <a:t>GME Resident Supervision Survey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066801" y="1752601"/>
            <a:ext cx="8305799" cy="419099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600" dirty="0">
                <a:solidFill>
                  <a:schemeClr val="accent6">
                    <a:lumMod val="75000"/>
                  </a:schemeClr>
                </a:solidFill>
              </a:rPr>
              <a:t>Assigned semi-annually</a:t>
            </a:r>
            <a:r>
              <a:rPr lang="en-US" altLang="en-US" sz="2600" dirty="0">
                <a:solidFill>
                  <a:schemeClr val="tx2"/>
                </a:solidFill>
              </a:rPr>
              <a:t>, in early </a:t>
            </a:r>
            <a:r>
              <a:rPr lang="en-US" altLang="en-US" sz="2600" dirty="0">
                <a:solidFill>
                  <a:schemeClr val="accent6">
                    <a:lumMod val="75000"/>
                  </a:schemeClr>
                </a:solidFill>
              </a:rPr>
              <a:t>November</a:t>
            </a:r>
            <a:r>
              <a:rPr lang="en-US" altLang="en-US" sz="2600" dirty="0">
                <a:solidFill>
                  <a:schemeClr val="tx2"/>
                </a:solidFill>
              </a:rPr>
              <a:t>, and </a:t>
            </a:r>
            <a:r>
              <a:rPr lang="en-US" altLang="en-US" sz="2600" dirty="0">
                <a:solidFill>
                  <a:schemeClr val="accent6">
                    <a:lumMod val="75000"/>
                  </a:schemeClr>
                </a:solidFill>
              </a:rPr>
              <a:t>May</a:t>
            </a:r>
            <a:r>
              <a:rPr lang="en-US" altLang="en-US" sz="2600" dirty="0">
                <a:solidFill>
                  <a:schemeClr val="tx2"/>
                </a:solidFill>
              </a:rPr>
              <a:t>, via E-Value</a:t>
            </a:r>
          </a:p>
          <a:p>
            <a:r>
              <a:rPr lang="en-US" altLang="en-US" sz="2600" dirty="0">
                <a:solidFill>
                  <a:schemeClr val="tx2"/>
                </a:solidFill>
              </a:rPr>
              <a:t>Helps us track where problems exist, or are developing</a:t>
            </a:r>
          </a:p>
          <a:p>
            <a:pPr eaLnBrk="1" hangingPunct="1"/>
            <a:r>
              <a:rPr lang="en-US" altLang="en-US" sz="2600" dirty="0">
                <a:solidFill>
                  <a:schemeClr val="accent6">
                    <a:lumMod val="75000"/>
                  </a:schemeClr>
                </a:solidFill>
              </a:rPr>
              <a:t>Short &amp; concise</a:t>
            </a:r>
            <a:r>
              <a:rPr lang="en-US" altLang="en-US" sz="2600" dirty="0">
                <a:solidFill>
                  <a:srgbClr val="C00000"/>
                </a:solidFill>
              </a:rPr>
              <a:t> </a:t>
            </a:r>
            <a:r>
              <a:rPr lang="en-US" altLang="en-US" sz="2600" dirty="0"/>
              <a:t>– </a:t>
            </a:r>
            <a:r>
              <a:rPr lang="en-US" altLang="en-US" sz="2600" dirty="0">
                <a:solidFill>
                  <a:schemeClr val="tx2"/>
                </a:solidFill>
              </a:rPr>
              <a:t>please complete as soon as you receive the notification</a:t>
            </a:r>
          </a:p>
          <a:p>
            <a:pPr eaLnBrk="1" hangingPunct="1"/>
            <a:r>
              <a:rPr lang="en-US" altLang="en-US" sz="2600" dirty="0">
                <a:solidFill>
                  <a:schemeClr val="tx2"/>
                </a:solidFill>
              </a:rPr>
              <a:t>Data is important to help GME keep tabs on Supervision issues throughout the learning environment</a:t>
            </a:r>
          </a:p>
        </p:txBody>
      </p:sp>
      <p:pic>
        <p:nvPicPr>
          <p:cNvPr id="13316" name="Picture 5" descr="C:\Users\relmo\AppData\Local\Microsoft\Windows\Temporary Internet Files\Content.IE5\QATF4QT5\reminder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4220651"/>
            <a:ext cx="167005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02ECFB-90DF-44F1-A39C-CB065BBA2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3584" y="1752601"/>
            <a:ext cx="2519681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9144000" cy="15446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500" dirty="0"/>
              <a:t>Clinical Strategies to Help Patients Understand the Supervision Hierarchy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524000" y="2209800"/>
            <a:ext cx="7543800" cy="3581400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altLang="en-US" sz="2800" dirty="0"/>
              <a:t>Update </a:t>
            </a:r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</a:rPr>
              <a:t>dry erase boards </a:t>
            </a:r>
            <a:r>
              <a:rPr lang="en-US" altLang="en-US" sz="2800" dirty="0"/>
              <a:t>in each patient’s room with names of physician staff caring for that patient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en-US" sz="2800" dirty="0"/>
              <a:t>Always </a:t>
            </a:r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</a:rPr>
              <a:t>wear ID Card</a:t>
            </a:r>
            <a:endParaRPr lang="en-US" altLang="en-US" sz="2800" dirty="0"/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en-US" sz="2800" dirty="0"/>
              <a:t>Always </a:t>
            </a:r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</a:rPr>
              <a:t>tell the patient </a:t>
            </a:r>
            <a:r>
              <a:rPr lang="en-US" altLang="en-US" sz="2800" dirty="0"/>
              <a:t>who you are, and what role you play in their care</a:t>
            </a:r>
          </a:p>
        </p:txBody>
      </p:sp>
      <p:pic>
        <p:nvPicPr>
          <p:cNvPr id="23556" name="Picture 5" descr="C:\Users\relmo\AppData\Local\Microsoft\Windows\Temporary Internet Files\Content.IE5\R6YOGAG7\136969252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22534">
            <a:off x="10167323" y="1555336"/>
            <a:ext cx="162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0" descr="C:\Users\relmo\AppData\Local\Microsoft\Windows\Temporary Internet Files\Content.IE5\8YS2D9CF\THE-DOCTOR-PATIENT-RELATIONSHIP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336" y="3763549"/>
            <a:ext cx="2667000" cy="1824037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2045" y="2658649"/>
            <a:ext cx="1621005" cy="110490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6BE9B-49E4-4EA5-91DB-BF3D4D78F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10134600" cy="1143000"/>
          </a:xfrm>
        </p:spPr>
        <p:txBody>
          <a:bodyPr/>
          <a:lstStyle/>
          <a:p>
            <a:pPr algn="ctr"/>
            <a:r>
              <a:rPr lang="en-US" dirty="0"/>
              <a:t>Health care disparity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3206B-EFE8-46F0-850E-BE8923FB1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00201"/>
            <a:ext cx="10515600" cy="4525963"/>
          </a:xfrm>
        </p:spPr>
        <p:txBody>
          <a:bodyPr>
            <a:normAutofit/>
          </a:bodyPr>
          <a:lstStyle/>
          <a:p>
            <a:r>
              <a:rPr lang="en-US" sz="2600" dirty="0"/>
              <a:t>Health disparities are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preventable differences </a:t>
            </a:r>
            <a:r>
              <a:rPr lang="en-US" sz="2600" dirty="0"/>
              <a:t>in the burden of disease, injury, violence, or opportunities to achieve optimal health that are experienced by socially disadvantaged populations </a:t>
            </a:r>
          </a:p>
          <a:p>
            <a:r>
              <a:rPr lang="en-US" sz="2600" dirty="0"/>
              <a:t>Populations can be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defined by factors </a:t>
            </a:r>
            <a:r>
              <a:rPr lang="en-US" sz="2600" dirty="0"/>
              <a:t>such as race or ethnicity, gender, education or income, disability, geographic location (e.g., rural or urban), or sexual orientation </a:t>
            </a:r>
          </a:p>
          <a:p>
            <a:r>
              <a:rPr lang="en-US" sz="2600" dirty="0"/>
              <a:t>Health disparities are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inequitable</a:t>
            </a:r>
            <a:r>
              <a:rPr lang="en-US" sz="2600" dirty="0"/>
              <a:t> and are directly related to the historical and current unequal distribution of social, political, economic, and environmental resources</a:t>
            </a:r>
          </a:p>
        </p:txBody>
      </p:sp>
    </p:spTree>
    <p:extLst>
      <p:ext uri="{BB962C8B-B14F-4D97-AF65-F5344CB8AC3E}">
        <p14:creationId xmlns:p14="http://schemas.microsoft.com/office/powerpoint/2010/main" val="56229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BAC7C-23FE-4AF0-A57A-4A7886000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Transitions of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417B1-D06F-4EA4-9375-9659BFE21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40493"/>
            <a:ext cx="6230940" cy="46856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A time when patient care information is routinely lost =&gt; patient harm </a:t>
            </a:r>
          </a:p>
          <a:p>
            <a:r>
              <a:rPr lang="en-US" sz="2400" dirty="0"/>
              <a:t>Department specific</a:t>
            </a:r>
          </a:p>
          <a:p>
            <a:r>
              <a:rPr lang="en-US" sz="2400" dirty="0"/>
              <a:t>Many are part of the electronic medical record</a:t>
            </a:r>
          </a:p>
          <a:p>
            <a:r>
              <a:rPr lang="en-US" sz="2400" dirty="0"/>
              <a:t>Specific types</a:t>
            </a:r>
          </a:p>
          <a:p>
            <a:pPr lvl="1"/>
            <a:r>
              <a:rPr lang="en-US" sz="2000" dirty="0"/>
              <a:t>I-Pass</a:t>
            </a:r>
          </a:p>
          <a:p>
            <a:pPr lvl="1"/>
            <a:r>
              <a:rPr lang="en-US" sz="2000" dirty="0"/>
              <a:t>Daily Huddles</a:t>
            </a:r>
          </a:p>
          <a:p>
            <a:pPr lvl="1"/>
            <a:r>
              <a:rPr lang="en-US" sz="2000" dirty="0"/>
              <a:t>Timeout in the Operating Room</a:t>
            </a:r>
          </a:p>
          <a:p>
            <a:pPr lvl="1"/>
            <a:r>
              <a:rPr lang="en-US" sz="2000" dirty="0"/>
              <a:t>SBAR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D4D0DD-13A4-429B-AE83-5E28B54CF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5219700"/>
            <a:ext cx="3276600" cy="1638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8B53C3-A22C-4735-BF8A-F35BFA4FD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551" y="0"/>
            <a:ext cx="4870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0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28600"/>
            <a:ext cx="4038600" cy="1143000"/>
          </a:xfrm>
          <a:solidFill>
            <a:srgbClr val="0070C0">
              <a:alpha val="2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Questions?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600200"/>
            <a:ext cx="7391400" cy="430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5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5B590-7669-456E-9E3D-E6E75DCCF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few definitions…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71933-1A31-45DC-BE2A-58BE42933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00201"/>
            <a:ext cx="10515600" cy="4267199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HEALTH DISPARITY </a:t>
            </a:r>
            <a:r>
              <a:rPr lang="en-US" sz="2600" dirty="0"/>
              <a:t>- higher burden of illness, injury, disability, or mortality experienced by one population group relative to another</a:t>
            </a:r>
          </a:p>
          <a:p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HEALTH CARE DISPARITY </a:t>
            </a:r>
            <a:r>
              <a:rPr lang="en-US" sz="2600" dirty="0"/>
              <a:t>- differences between people groups in health insurance coverage, both access to and use of, and in quality of care</a:t>
            </a:r>
          </a:p>
          <a:p>
            <a:r>
              <a:rPr lang="en-US" sz="2600" cap="all" dirty="0">
                <a:solidFill>
                  <a:schemeClr val="accent6">
                    <a:lumMod val="75000"/>
                  </a:schemeClr>
                </a:solidFill>
              </a:rPr>
              <a:t>Health inequality and health inequity</a:t>
            </a:r>
            <a:r>
              <a:rPr lang="en-US" sz="2600" cap="all" dirty="0"/>
              <a:t> </a:t>
            </a:r>
            <a:r>
              <a:rPr lang="en-US" sz="2600" dirty="0"/>
              <a:t>=&gt; you will hear these used interchangeably to describe differences that are socially determined and/or deemed to be unnecessary, avoidable, or unjust</a:t>
            </a:r>
          </a:p>
        </p:txBody>
      </p:sp>
    </p:spTree>
    <p:extLst>
      <p:ext uri="{BB962C8B-B14F-4D97-AF65-F5344CB8AC3E}">
        <p14:creationId xmlns:p14="http://schemas.microsoft.com/office/powerpoint/2010/main" val="190803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05576-E539-477A-BDAF-324EFBF73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7038"/>
            <a:ext cx="10972800" cy="1325562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Health disparities result from multiple factors including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88E96-013D-4A3A-8963-EFC9ADA02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81200"/>
            <a:ext cx="7924800" cy="3733800"/>
          </a:xfrm>
        </p:spPr>
        <p:txBody>
          <a:bodyPr>
            <a:normAutofit/>
          </a:bodyPr>
          <a:lstStyle/>
          <a:p>
            <a:r>
              <a:rPr lang="en-US" sz="2800" dirty="0"/>
              <a:t>Poverty</a:t>
            </a:r>
          </a:p>
          <a:p>
            <a:r>
              <a:rPr lang="en-US" sz="2800" dirty="0"/>
              <a:t>Environmental threats</a:t>
            </a:r>
          </a:p>
          <a:p>
            <a:r>
              <a:rPr lang="en-US" sz="2800" dirty="0"/>
              <a:t>Inadequate access to health care/insurance</a:t>
            </a:r>
          </a:p>
          <a:p>
            <a:r>
              <a:rPr lang="en-US" sz="2800" dirty="0"/>
              <a:t>Individual and behavioral factors (i.e. smoking</a:t>
            </a:r>
          </a:p>
          <a:p>
            <a:r>
              <a:rPr lang="en-US" sz="2800" dirty="0"/>
              <a:t>Educational inequalities</a:t>
            </a:r>
          </a:p>
          <a:p>
            <a:r>
              <a:rPr lang="en-US" sz="2800" dirty="0"/>
              <a:t>Geographical/rural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973976-F052-489C-94AF-FD731EBED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1600200"/>
            <a:ext cx="2800351" cy="2100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C7B134-C265-4510-9CB1-09FE29710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199" y="3848100"/>
            <a:ext cx="2800351" cy="210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7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dirty="0">
                <a:solidFill>
                  <a:schemeClr val="tx2"/>
                </a:solidFill>
              </a:rPr>
              <a:t>Definition of Health Literacy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2781301" y="1740157"/>
            <a:ext cx="6792687" cy="3261050"/>
          </a:xfrm>
          <a:prstGeom prst="rect">
            <a:avLst/>
          </a:prstGeom>
          <a:solidFill>
            <a:schemeClr val="accent1">
              <a:alpha val="49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dirty="0"/>
              <a:t>“</a:t>
            </a:r>
            <a:r>
              <a:rPr lang="en-US" dirty="0"/>
              <a:t>T</a:t>
            </a:r>
            <a:r>
              <a:rPr dirty="0"/>
              <a:t>he ability to obtain, process and understand basic health information</a:t>
            </a:r>
            <a:r>
              <a:rPr lang="en-US" dirty="0"/>
              <a:t>,</a:t>
            </a:r>
            <a:r>
              <a:rPr dirty="0"/>
              <a:t> and services needed to make appropriate health decisions and </a:t>
            </a:r>
            <a:r>
              <a:rPr lang="en-US" dirty="0"/>
              <a:t>to </a:t>
            </a:r>
            <a:r>
              <a:rPr dirty="0"/>
              <a:t>follow instructions for treatment</a:t>
            </a:r>
            <a:r>
              <a:rPr lang="en-US" dirty="0"/>
              <a:t>.</a:t>
            </a:r>
            <a:r>
              <a:rPr dirty="0"/>
              <a:t>”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9A2C22-1F91-4770-AE27-049ABA24DC92}"/>
              </a:ext>
            </a:extLst>
          </p:cNvPr>
          <p:cNvSpPr txBox="1"/>
          <p:nvPr/>
        </p:nvSpPr>
        <p:spPr>
          <a:xfrm>
            <a:off x="2514600" y="5257800"/>
            <a:ext cx="7343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This is an issue with our patient population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u="sng" dirty="0">
                <a:solidFill>
                  <a:schemeClr val="tx2"/>
                </a:solidFill>
              </a:rPr>
              <a:t>Everyone</a:t>
            </a:r>
            <a:r>
              <a:rPr dirty="0">
                <a:solidFill>
                  <a:schemeClr val="tx2"/>
                </a:solidFill>
              </a:rPr>
              <a:t> has Biases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142999" y="1670304"/>
            <a:ext cx="5257801" cy="389229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u="sng"/>
            </a:pPr>
            <a:r>
              <a:rPr lang="en-US" u="none" dirty="0">
                <a:solidFill>
                  <a:schemeClr val="accent6">
                    <a:lumMod val="75000"/>
                  </a:schemeClr>
                </a:solidFill>
              </a:rPr>
              <a:t>Explicit Bias </a:t>
            </a:r>
            <a:r>
              <a:rPr lang="en-US" u="none" dirty="0">
                <a:solidFill>
                  <a:schemeClr val="tx2"/>
                </a:solidFill>
              </a:rPr>
              <a:t>has decreased significantly over the past 50 years</a:t>
            </a:r>
            <a:endParaRPr u="none" dirty="0">
              <a:solidFill>
                <a:schemeClr val="tx2"/>
              </a:solidFill>
            </a:endParaRPr>
          </a:p>
          <a:p>
            <a:pPr>
              <a:defRPr u="sng"/>
            </a:pPr>
            <a:r>
              <a:rPr lang="en-US" u="none" dirty="0">
                <a:solidFill>
                  <a:schemeClr val="accent6">
                    <a:lumMod val="75000"/>
                  </a:schemeClr>
                </a:solidFill>
              </a:rPr>
              <a:t>Implicit Bias </a:t>
            </a:r>
            <a:r>
              <a:rPr lang="en-US" u="none" dirty="0">
                <a:solidFill>
                  <a:schemeClr val="tx2"/>
                </a:solidFill>
              </a:rPr>
              <a:t>is </a:t>
            </a:r>
            <a:r>
              <a:rPr u="none" dirty="0">
                <a:solidFill>
                  <a:schemeClr val="tx2"/>
                </a:solidFill>
              </a:rPr>
              <a:t>common and present</a:t>
            </a:r>
            <a:r>
              <a:rPr lang="en-US" u="none" dirty="0">
                <a:solidFill>
                  <a:schemeClr val="tx2"/>
                </a:solidFill>
              </a:rPr>
              <a:t> in all of us</a:t>
            </a:r>
            <a:endParaRPr u="none" dirty="0">
              <a:solidFill>
                <a:schemeClr val="tx2"/>
              </a:solidFill>
            </a:endParaRPr>
          </a:p>
        </p:txBody>
      </p:sp>
      <p:pic>
        <p:nvPicPr>
          <p:cNvPr id="150" name="image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427" y="1670304"/>
            <a:ext cx="5609573" cy="2735504"/>
          </a:xfrm>
          <a:prstGeom prst="rect">
            <a:avLst/>
          </a:prstGeom>
          <a:ln w="12700">
            <a:miter lim="4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dirty="0">
                <a:solidFill>
                  <a:schemeClr val="tx2"/>
                </a:solidFill>
              </a:rPr>
              <a:t>Implicit Bias</a:t>
            </a:r>
            <a:r>
              <a:rPr lang="en-US" dirty="0">
                <a:solidFill>
                  <a:schemeClr val="tx2"/>
                </a:solidFill>
              </a:rPr>
              <a:t> and explicit bias</a:t>
            </a:r>
            <a:r>
              <a:rPr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53" name="Shape 153"/>
          <p:cNvSpPr>
            <a:spLocks noGrp="1"/>
          </p:cNvSpPr>
          <p:nvPr>
            <p:ph type="body" idx="1"/>
          </p:nvPr>
        </p:nvSpPr>
        <p:spPr>
          <a:xfrm>
            <a:off x="1066800" y="1656566"/>
            <a:ext cx="10058400" cy="398223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00"/>
              </a:spcBef>
              <a:defRPr sz="2900"/>
            </a:pP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Implicit Bias </a:t>
            </a:r>
            <a:r>
              <a:rPr lang="en-US" sz="2600" dirty="0">
                <a:solidFill>
                  <a:schemeClr val="tx2"/>
                </a:solidFill>
              </a:rPr>
              <a:t>- any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unconsciously</a:t>
            </a:r>
            <a:r>
              <a:rPr lang="en-US" sz="2600" dirty="0">
                <a:solidFill>
                  <a:schemeClr val="tx2"/>
                </a:solidFill>
              </a:rPr>
              <a:t>-held set of associations about a social group </a:t>
            </a: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  <a:defRPr sz="2900"/>
            </a:pPr>
            <a:r>
              <a:rPr lang="en-US" sz="2200" dirty="0">
                <a:solidFill>
                  <a:schemeClr val="tx2"/>
                </a:solidFill>
              </a:rPr>
              <a:t>can result in the attribution of particular qualities to all individuals from that group, also known as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stereotyping</a:t>
            </a: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  <a:defRPr sz="2900"/>
            </a:pPr>
            <a:r>
              <a:rPr lang="en-US" sz="2200" dirty="0">
                <a:solidFill>
                  <a:schemeClr val="tx2"/>
                </a:solidFill>
              </a:rPr>
              <a:t>the product of learned associations and social conditioning</a:t>
            </a: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  <a:defRPr sz="2900"/>
            </a:pPr>
            <a:r>
              <a:rPr lang="en-US" sz="2200" dirty="0">
                <a:solidFill>
                  <a:schemeClr val="tx2"/>
                </a:solidFill>
              </a:rPr>
              <a:t>exerts more influence when stressed and fatigued</a:t>
            </a:r>
          </a:p>
          <a:p>
            <a:pPr>
              <a:spcBef>
                <a:spcPts val="600"/>
              </a:spcBef>
              <a:defRPr sz="2900"/>
            </a:pP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Explicit Bias </a:t>
            </a:r>
            <a:r>
              <a:rPr lang="en-US" sz="2600" dirty="0">
                <a:solidFill>
                  <a:schemeClr val="tx2"/>
                </a:solidFill>
              </a:rPr>
              <a:t>- refers to the attitudes and beliefs we have about a person or group on a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conscious level</a:t>
            </a: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  <a:defRPr sz="2900"/>
            </a:pPr>
            <a:r>
              <a:rPr lang="en-US" sz="2200" dirty="0">
                <a:solidFill>
                  <a:schemeClr val="tx2"/>
                </a:solidFill>
              </a:rPr>
              <a:t>their expression arise as the direct result of a perceived threat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endParaRPr sz="3300" dirty="0">
              <a:solidFill>
                <a:schemeClr val="tx2"/>
              </a:solidFill>
            </a:endParaRPr>
          </a:p>
          <a:p>
            <a:pPr marL="0" indent="0" algn="ctr">
              <a:lnSpc>
                <a:spcPct val="80000"/>
              </a:lnSpc>
              <a:spcBef>
                <a:spcPts val="600"/>
              </a:spcBef>
              <a:buNone/>
              <a:defRPr sz="2900"/>
            </a:pPr>
            <a:endParaRPr sz="33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age12.png" descr="Region_ma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52400"/>
            <a:ext cx="4761579" cy="5740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123" y="778090"/>
            <a:ext cx="5130877" cy="474927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WVUthe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WVUthem</Template>
  <TotalTime>176</TotalTime>
  <Words>1458</Words>
  <Application>Microsoft Office PowerPoint</Application>
  <PresentationFormat>Widescreen</PresentationFormat>
  <Paragraphs>148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Courier New</vt:lpstr>
      <vt:lpstr>Times New Roman (Body)</vt:lpstr>
      <vt:lpstr>WVUthem</vt:lpstr>
      <vt:lpstr>Clinical learning environment review (CLER)</vt:lpstr>
      <vt:lpstr>Elements of the CLER Visit</vt:lpstr>
      <vt:lpstr>Health care disparity</vt:lpstr>
      <vt:lpstr>A few definitions…</vt:lpstr>
      <vt:lpstr>Health disparities result from multiple factors including</vt:lpstr>
      <vt:lpstr>Definition of Health Literacy</vt:lpstr>
      <vt:lpstr>Everyone has Biases</vt:lpstr>
      <vt:lpstr>Implicit Bias and explicit bias </vt:lpstr>
      <vt:lpstr>PowerPoint Presentation</vt:lpstr>
      <vt:lpstr>Characteristics of Rural WV</vt:lpstr>
      <vt:lpstr>Tackling Implicit Bias</vt:lpstr>
      <vt:lpstr>Health Care Disparity Summary</vt:lpstr>
      <vt:lpstr>Quality improvement (QI) gme expectations</vt:lpstr>
      <vt:lpstr>SWISS CHEESE MODEL – James Reason Also used for Root Cause Analysis Investigations</vt:lpstr>
      <vt:lpstr>Swiss cheese model steps</vt:lpstr>
      <vt:lpstr>FISHBONE DIAGRAM Used when conducting Root Cause Analysis (RCA) investigations</vt:lpstr>
      <vt:lpstr>Fishbone diagram steps</vt:lpstr>
      <vt:lpstr>Education – Initiating a quality improvement project</vt:lpstr>
      <vt:lpstr>Pdsa cycles</vt:lpstr>
      <vt:lpstr>Process Mapping</vt:lpstr>
      <vt:lpstr>Levels of measurements</vt:lpstr>
      <vt:lpstr>Patient safety</vt:lpstr>
      <vt:lpstr>PowerPoint Presentation</vt:lpstr>
      <vt:lpstr>GME Supervision</vt:lpstr>
      <vt:lpstr>Levels of Supervision</vt:lpstr>
      <vt:lpstr>WVU GME Supervision Policy</vt:lpstr>
      <vt:lpstr>WVU GME Supervision Policy</vt:lpstr>
      <vt:lpstr>GME Resident Supervision Survey</vt:lpstr>
      <vt:lpstr>Clinical Strategies to Help Patients Understand the Supervision Hierarchy</vt:lpstr>
      <vt:lpstr>Transitions of care</vt:lpstr>
      <vt:lpstr>Questions?</vt:lpstr>
    </vt:vector>
  </TitlesOfParts>
  <Company>WVU - HSC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HSC User</dc:creator>
  <cp:lastModifiedBy>Vallejo, Manuel</cp:lastModifiedBy>
  <cp:revision>25</cp:revision>
  <dcterms:created xsi:type="dcterms:W3CDTF">2012-12-19T15:09:29Z</dcterms:created>
  <dcterms:modified xsi:type="dcterms:W3CDTF">2019-06-04T15:39:13Z</dcterms:modified>
</cp:coreProperties>
</file>