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4"/>
  </p:notesMasterIdLst>
  <p:sldIdLst>
    <p:sldId id="422" r:id="rId2"/>
    <p:sldId id="428" r:id="rId3"/>
    <p:sldId id="425" r:id="rId4"/>
    <p:sldId id="424" r:id="rId5"/>
    <p:sldId id="433" r:id="rId6"/>
    <p:sldId id="458" r:id="rId7"/>
    <p:sldId id="426" r:id="rId8"/>
    <p:sldId id="431" r:id="rId9"/>
    <p:sldId id="429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42" r:id="rId18"/>
    <p:sldId id="443" r:id="rId19"/>
    <p:sldId id="444" r:id="rId20"/>
    <p:sldId id="445" r:id="rId21"/>
    <p:sldId id="457" r:id="rId22"/>
    <p:sldId id="45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59A5E-4B22-4384-9318-0D1EC3ADFBE6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DA0C6-8305-4CD9-B088-3BA8A32BDC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6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Acquisition</a:t>
            </a:r>
            <a:r>
              <a:rPr lang="en-US" baseline="0" dirty="0"/>
              <a:t> and application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7BF5-1EAD-427E-91D6-073318044F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96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62FE-C598-4B6A-8522-51FCE5AB41B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9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Quote from</a:t>
            </a:r>
            <a:r>
              <a:rPr lang="en-US" baseline="0" dirty="0"/>
              <a:t> Sir William Osler:  “You are in this profession as a calling, not as a business, as a calling which extracts from you at every turn self-sacrifice, devotion, love and tenderness toward your fellow men.   Once you get down to a purely business level, your influence I s gone and the true light of your life is dimmed.  You must work in the missionary spirit, with a breadth of charity that raises you far above the petty jealousies of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7BF5-1EAD-427E-91D6-073318044F1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05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Patients can use Internet</a:t>
            </a:r>
            <a:r>
              <a:rPr lang="en-US" baseline="0" dirty="0"/>
              <a:t> databases, state medical board sites,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7BF5-1EAD-427E-91D6-073318044F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Continuity of care</a:t>
            </a:r>
            <a:r>
              <a:rPr lang="en-US" baseline="0" dirty="0"/>
              <a:t> specifically difficult for residents who do shift work – now common even outside of my specialty with new duty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7BF5-1EAD-427E-91D6-073318044F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Appropriate expectations </a:t>
            </a:r>
            <a:r>
              <a:rPr lang="en-US" dirty="0" err="1"/>
              <a:t>inlcudes</a:t>
            </a:r>
            <a:r>
              <a:rPr lang="en-US" dirty="0"/>
              <a:t> discussion</a:t>
            </a:r>
            <a:r>
              <a:rPr lang="en-US" baseline="0" dirty="0"/>
              <a:t> of the next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7BF5-1EAD-427E-91D6-073318044F1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6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918F2E-46C2-4003-BC78-59CEDC0F80A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57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62FE-C598-4B6A-8522-51FCE5AB41B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33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62FE-C598-4B6A-8522-51FCE5AB41B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16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E62FE-C598-4B6A-8522-51FCE5AB41B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7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959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5"/>
          <p:cNvSpPr txBox="1">
            <a:spLocks/>
          </p:cNvSpPr>
          <p:nvPr/>
        </p:nvSpPr>
        <p:spPr>
          <a:xfrm>
            <a:off x="7112000" y="6248400"/>
            <a:ext cx="47752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WEST VIRGINIA UNIVERSITY SCHOOL OF MEDICINE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 DEPARTMENT OF MEDICAL EDUCATION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Graduate Medical Education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alpha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Times New Roman (Body)"/>
              </a:rPr>
              <a:t>- GME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u="none" kern="1200" cap="all">
          <a:solidFill>
            <a:srgbClr val="25406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25406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25406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25406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25406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022586"/>
            <a:ext cx="10058400" cy="179681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Embracing the Profession of Medicine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9144000" cy="609599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Be Worthy of Your Patient’s Trust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4277" y="4267200"/>
            <a:ext cx="52117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Manuel Vallejo, MD, DMD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Designated Institutional Official for GME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Assistant Dean &amp; Professor</a:t>
            </a:r>
          </a:p>
          <a:p>
            <a:pPr algn="ctr"/>
            <a:r>
              <a:rPr lang="en-US" sz="2400" dirty="0">
                <a:solidFill>
                  <a:schemeClr val="tx2"/>
                </a:solidFill>
              </a:rPr>
              <a:t>West Virginia University</a:t>
            </a:r>
          </a:p>
        </p:txBody>
      </p:sp>
    </p:spTree>
    <p:extLst>
      <p:ext uri="{BB962C8B-B14F-4D97-AF65-F5344CB8AC3E}">
        <p14:creationId xmlns:p14="http://schemas.microsoft.com/office/powerpoint/2010/main" val="362867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4114800" cy="47244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Ten Bits of Advice That I Hope Will Help Make You a Better Physician and Professional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-457200"/>
            <a:ext cx="2148840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43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1. Be a Good Role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1"/>
            <a:ext cx="9144000" cy="4525963"/>
          </a:xfrm>
        </p:spPr>
        <p:txBody>
          <a:bodyPr/>
          <a:lstStyle/>
          <a:p>
            <a:r>
              <a:rPr lang="en-US" sz="2800" dirty="0"/>
              <a:t>Students identify residents &amp; fellows as key role models,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not </a:t>
            </a:r>
            <a:r>
              <a:rPr lang="en-US" sz="2800" dirty="0"/>
              <a:t>faculty</a:t>
            </a:r>
          </a:p>
          <a:p>
            <a:r>
              <a:rPr lang="en-US" sz="2800" dirty="0"/>
              <a:t>Be positive</a:t>
            </a:r>
          </a:p>
          <a:p>
            <a:r>
              <a:rPr lang="en-US" sz="2800" dirty="0"/>
              <a:t>Hold yourself accountable</a:t>
            </a:r>
          </a:p>
          <a:p>
            <a:r>
              <a:rPr lang="en-US" sz="2800" dirty="0"/>
              <a:t>Take time to teach</a:t>
            </a:r>
          </a:p>
          <a:p>
            <a:r>
              <a:rPr lang="en-US" sz="2800" dirty="0"/>
              <a:t>Treat others the way you want to be treated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medicine_internship_saint_kitt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514600"/>
            <a:ext cx="2971800" cy="20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6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10058400" cy="11731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2. It’s </a:t>
            </a:r>
            <a:r>
              <a:rPr lang="en-US" u="sng" dirty="0">
                <a:solidFill>
                  <a:schemeClr val="tx2"/>
                </a:solidFill>
              </a:rPr>
              <a:t>ALL</a:t>
            </a:r>
            <a:r>
              <a:rPr lang="en-US" dirty="0">
                <a:solidFill>
                  <a:schemeClr val="tx2"/>
                </a:solidFill>
              </a:rPr>
              <a:t> your job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200" y="1752600"/>
            <a:ext cx="721360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7316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3. Integrity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2209800"/>
          </a:xfrm>
        </p:spPr>
        <p:txBody>
          <a:bodyPr>
            <a:noAutofit/>
          </a:bodyPr>
          <a:lstStyle/>
          <a:p>
            <a:r>
              <a:rPr lang="en-US" sz="2800" dirty="0"/>
              <a:t>Be Honest</a:t>
            </a:r>
          </a:p>
          <a:p>
            <a:r>
              <a:rPr lang="en-US" sz="2800" dirty="0"/>
              <a:t>Be Accountable…people remember</a:t>
            </a:r>
          </a:p>
          <a:p>
            <a:r>
              <a:rPr lang="en-US" sz="2800" dirty="0"/>
              <a:t>Have the courage to speak up – the patient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always</a:t>
            </a:r>
            <a:r>
              <a:rPr lang="en-US" sz="2800" dirty="0"/>
              <a:t> comes first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4589" t="1002" r="10999" b="914"/>
          <a:stretch/>
        </p:blipFill>
        <p:spPr>
          <a:xfrm>
            <a:off x="4480741" y="3733800"/>
            <a:ext cx="3230519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352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4. Be Humble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600200"/>
            <a:ext cx="3886200" cy="4289611"/>
          </a:xfrm>
        </p:spPr>
        <p:txBody>
          <a:bodyPr/>
          <a:lstStyle/>
          <a:p>
            <a:r>
              <a:rPr lang="en-US" dirty="0"/>
              <a:t>Your first name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not</a:t>
            </a:r>
            <a:r>
              <a:rPr lang="en-US" dirty="0"/>
              <a:t> “Doctor”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team</a:t>
            </a:r>
            <a:r>
              <a:rPr lang="en-US" dirty="0"/>
              <a:t> comes before any individual member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65" t="3311" r="3104" b="1079"/>
          <a:stretch/>
        </p:blipFill>
        <p:spPr>
          <a:xfrm>
            <a:off x="6629401" y="3810000"/>
            <a:ext cx="2987749" cy="281742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9443"/>
          <a:stretch/>
        </p:blipFill>
        <p:spPr>
          <a:xfrm>
            <a:off x="6629401" y="1600200"/>
            <a:ext cx="2995441" cy="20574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6629400" y="3810000"/>
            <a:ext cx="2971800" cy="281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29400" y="3810000"/>
            <a:ext cx="2971800" cy="2819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985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371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5. Treat Nurses (&amp; All Staff) with RESPECT!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853680" y="1600200"/>
            <a:ext cx="4267200" cy="4419600"/>
          </a:xfrm>
        </p:spPr>
        <p:txBody>
          <a:bodyPr>
            <a:normAutofit/>
          </a:bodyPr>
          <a:lstStyle/>
          <a:p>
            <a:r>
              <a:rPr lang="en-US" sz="2800" dirty="0"/>
              <a:t>They are your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colleagues </a:t>
            </a:r>
            <a:r>
              <a:rPr lang="en-US" sz="2800" dirty="0"/>
              <a:t>in all aspects of patient care </a:t>
            </a:r>
          </a:p>
          <a:p>
            <a:r>
              <a:rPr lang="en-US" sz="2800" dirty="0"/>
              <a:t>Not your minions</a:t>
            </a:r>
          </a:p>
          <a:p>
            <a:r>
              <a:rPr lang="en-US" sz="2800" dirty="0"/>
              <a:t>If you wish to be treated with respect...</a:t>
            </a:r>
          </a:p>
          <a:p>
            <a:r>
              <a:rPr lang="en-US" sz="2800" dirty="0"/>
              <a:t>They will teach you – learn from them</a:t>
            </a:r>
          </a:p>
        </p:txBody>
      </p:sp>
      <p:pic>
        <p:nvPicPr>
          <p:cNvPr id="10" name="Picture 9" descr="GROUP PIC1 MEM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1"/>
            <a:ext cx="3765770" cy="251051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455" t="9033" r="7380" b="24347"/>
          <a:stretch/>
        </p:blipFill>
        <p:spPr>
          <a:xfrm>
            <a:off x="6324601" y="4114801"/>
            <a:ext cx="3810000" cy="22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6. STUDY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1524000" y="1219200"/>
            <a:ext cx="6019800" cy="5029200"/>
          </a:xfrm>
        </p:spPr>
        <p:txBody>
          <a:bodyPr>
            <a:normAutofit/>
          </a:bodyPr>
          <a:lstStyle/>
          <a:p>
            <a:r>
              <a:rPr lang="en-US" dirty="0"/>
              <a:t>No matter how great your bedside manner may be... your eye won’t see what your mind doesn’t know</a:t>
            </a:r>
          </a:p>
          <a:p>
            <a:r>
              <a:rPr lang="en-US" dirty="0"/>
              <a:t>Read</a:t>
            </a:r>
          </a:p>
          <a:p>
            <a:r>
              <a:rPr lang="en-US" dirty="0"/>
              <a:t>Go to your department &amp; interdepartmental conferences</a:t>
            </a:r>
          </a:p>
          <a:p>
            <a:r>
              <a:rPr lang="en-US" dirty="0"/>
              <a:t>Look for learning opportunities</a:t>
            </a:r>
          </a:p>
          <a:p>
            <a:r>
              <a:rPr lang="en-US" dirty="0"/>
              <a:t>Milestones and standards must be met</a:t>
            </a:r>
          </a:p>
        </p:txBody>
      </p:sp>
      <p:pic>
        <p:nvPicPr>
          <p:cNvPr id="6" name="Picture 5" descr="24c3a66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19200"/>
            <a:ext cx="3048000" cy="2033016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3768436"/>
            <a:ext cx="3048000" cy="202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0584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7.  Use Your Common Sense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614193"/>
            <a:ext cx="7315200" cy="2119607"/>
          </a:xfrm>
        </p:spPr>
        <p:txBody>
          <a:bodyPr/>
          <a:lstStyle/>
          <a:p>
            <a:r>
              <a:rPr lang="en-US" sz="2800" dirty="0"/>
              <a:t>Cultivate the habit of regarding every case from the patient’s point of view</a:t>
            </a:r>
          </a:p>
          <a:p>
            <a:r>
              <a:rPr lang="en-US" sz="2800" dirty="0"/>
              <a:t>Treat patients and not their diseases</a:t>
            </a:r>
          </a:p>
          <a:p>
            <a:r>
              <a:rPr lang="en-US" sz="2800" dirty="0"/>
              <a:t>Don’t neglect your own ailments</a:t>
            </a:r>
          </a:p>
        </p:txBody>
      </p:sp>
      <p:pic>
        <p:nvPicPr>
          <p:cNvPr id="3" name="Picture 2" descr="comon sens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209800"/>
            <a:ext cx="2133600" cy="3495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9879A4-FF44-4E94-96DC-2E04D2244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863" y="3733800"/>
            <a:ext cx="38576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0342"/>
            <a:ext cx="10058400" cy="14119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8. Listen When Others Talk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0" y="1452283"/>
            <a:ext cx="5410199" cy="4513729"/>
          </a:xfrm>
        </p:spPr>
        <p:txBody>
          <a:bodyPr>
            <a:normAutofit/>
          </a:bodyPr>
          <a:lstStyle/>
          <a:p>
            <a:r>
              <a:rPr lang="en-US" dirty="0"/>
              <a:t>Patients</a:t>
            </a:r>
          </a:p>
          <a:p>
            <a:r>
              <a:rPr lang="en-US" dirty="0"/>
              <a:t>Family members</a:t>
            </a:r>
          </a:p>
          <a:p>
            <a:pPr lvl="1"/>
            <a:r>
              <a:rPr lang="en-US" sz="3200" dirty="0"/>
              <a:t>theirs, and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yours</a:t>
            </a:r>
          </a:p>
          <a:p>
            <a:r>
              <a:rPr lang="en-US" dirty="0"/>
              <a:t>Consultants</a:t>
            </a:r>
          </a:p>
          <a:p>
            <a:r>
              <a:rPr lang="en-US" dirty="0"/>
              <a:t>Colleagues</a:t>
            </a:r>
          </a:p>
        </p:txBody>
      </p:sp>
      <p:pic>
        <p:nvPicPr>
          <p:cNvPr id="3" name="Picture 2" descr="d029c596e6c1bf6f66ba1b867af20d0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487" b="42217"/>
          <a:stretch/>
        </p:blipFill>
        <p:spPr>
          <a:xfrm>
            <a:off x="7252855" y="3401604"/>
            <a:ext cx="3847838" cy="2286000"/>
          </a:xfrm>
          <a:prstGeom prst="rect">
            <a:avLst/>
          </a:prstGeom>
        </p:spPr>
      </p:pic>
      <p:pic>
        <p:nvPicPr>
          <p:cNvPr id="5" name="Picture 4" descr="quote-listen-to-your-patient-he-is-telling-you-the-diagnosis-william-osler-105-82-9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15858" r="14130" b="11962"/>
          <a:stretch/>
        </p:blipFill>
        <p:spPr>
          <a:xfrm>
            <a:off x="7239000" y="1452283"/>
            <a:ext cx="3802417" cy="168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8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28705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9. Admit your mistakes and learn from them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29200" y="1171705"/>
            <a:ext cx="5638800" cy="3781295"/>
          </a:xfrm>
        </p:spPr>
        <p:txBody>
          <a:bodyPr>
            <a:normAutofit/>
          </a:bodyPr>
          <a:lstStyle/>
          <a:p>
            <a:r>
              <a:rPr lang="en-US" sz="2400" dirty="0"/>
              <a:t>For physicians, being involved in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error evokes</a:t>
            </a:r>
          </a:p>
          <a:p>
            <a:pPr lvl="1"/>
            <a:r>
              <a:rPr lang="en-US" sz="1800" dirty="0"/>
              <a:t>Shame</a:t>
            </a:r>
          </a:p>
          <a:p>
            <a:pPr lvl="1"/>
            <a:r>
              <a:rPr lang="en-US" sz="1800" dirty="0"/>
              <a:t>Humiliation</a:t>
            </a:r>
          </a:p>
          <a:p>
            <a:pPr lvl="1"/>
            <a:r>
              <a:rPr lang="en-US" sz="1800" dirty="0"/>
              <a:t>Fear</a:t>
            </a:r>
          </a:p>
          <a:p>
            <a:pPr lvl="1"/>
            <a:r>
              <a:rPr lang="en-US" sz="1800" dirty="0"/>
              <a:t>Panic</a:t>
            </a:r>
          </a:p>
          <a:p>
            <a:pPr lvl="1"/>
            <a:r>
              <a:rPr lang="en-US" sz="1800" dirty="0"/>
              <a:t>Self-doubt</a:t>
            </a:r>
          </a:p>
          <a:p>
            <a:r>
              <a:rPr lang="en-US" sz="2400" dirty="0"/>
              <a:t>Coping mechanisms include</a:t>
            </a:r>
          </a:p>
          <a:p>
            <a:pPr lvl="1"/>
            <a:r>
              <a:rPr lang="en-US" sz="1800" dirty="0"/>
              <a:t>Denial </a:t>
            </a:r>
          </a:p>
          <a:p>
            <a:pPr lvl="1"/>
            <a:r>
              <a:rPr lang="en-US" sz="1800" dirty="0"/>
              <a:t>Distancing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4876800"/>
            <a:ext cx="739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...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</a:rPr>
              <a:t>ask for help if you need it or if you see that one of your colleagues does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15-Secrets-Your-ER-Staff-Wont-Tell-You-17-s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9414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058400" cy="15541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“Profession” Is The Root of 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2057401"/>
            <a:ext cx="9601200" cy="35814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Profession: </a:t>
            </a:r>
            <a:r>
              <a:rPr lang="en-US" sz="2800" dirty="0"/>
              <a:t>an occupation that involves prolonged training and formal qualification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Regulates</a:t>
            </a:r>
            <a:r>
              <a:rPr lang="en-US" sz="2800" dirty="0"/>
              <a:t> itself &amp; upholds ethical standards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Recognized</a:t>
            </a:r>
            <a:r>
              <a:rPr lang="en-US" sz="2800" dirty="0"/>
              <a:t> by society as possessing special knowledge and skills </a:t>
            </a:r>
          </a:p>
          <a:p>
            <a:r>
              <a:rPr lang="en-US" sz="2800" dirty="0"/>
              <a:t>Our profession is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diagnosis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treatment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prevention of disease</a:t>
            </a:r>
          </a:p>
        </p:txBody>
      </p:sp>
    </p:spTree>
    <p:extLst>
      <p:ext uri="{BB962C8B-B14F-4D97-AF65-F5344CB8AC3E}">
        <p14:creationId xmlns:p14="http://schemas.microsoft.com/office/powerpoint/2010/main" val="29206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10058400" cy="1143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tx2"/>
                </a:solidFill>
              </a:rPr>
              <a:t>10. Have High Expectations of Yourself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1524000"/>
            <a:ext cx="5943599" cy="4343399"/>
          </a:xfrm>
        </p:spPr>
        <p:txBody>
          <a:bodyPr>
            <a:normAutofit/>
          </a:bodyPr>
          <a:lstStyle/>
          <a:p>
            <a:r>
              <a:rPr lang="en-US" dirty="0"/>
              <a:t>What do you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</a:t>
            </a:r>
            <a:r>
              <a:rPr lang="en-US" dirty="0"/>
              <a:t> of yourself ?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Remember</a:t>
            </a:r>
            <a:r>
              <a:rPr lang="en-US" dirty="0"/>
              <a:t> why you entered the medical profession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You have the choice </a:t>
            </a:r>
            <a:r>
              <a:rPr lang="en-US" dirty="0"/>
              <a:t>of being the kind of physician you wish to be</a:t>
            </a:r>
          </a:p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Reflect, make changes, evolve =&gt; Become Better</a:t>
            </a:r>
          </a:p>
        </p:txBody>
      </p:sp>
      <p:pic>
        <p:nvPicPr>
          <p:cNvPr id="6" name="Picture 5" descr="charleskettering119214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" b="12906"/>
          <a:stretch/>
        </p:blipFill>
        <p:spPr>
          <a:xfrm>
            <a:off x="7620000" y="1524000"/>
            <a:ext cx="4419600" cy="23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10058400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114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Use our Resources:</a:t>
            </a:r>
          </a:p>
          <a:p>
            <a:r>
              <a:rPr lang="en-US" sz="2400" dirty="0"/>
              <a:t>Chief Residents</a:t>
            </a:r>
          </a:p>
          <a:p>
            <a:r>
              <a:rPr lang="en-US" sz="2400" dirty="0"/>
              <a:t>Program Manager</a:t>
            </a:r>
          </a:p>
          <a:p>
            <a:r>
              <a:rPr lang="en-US" sz="2400" dirty="0"/>
              <a:t>Program Director</a:t>
            </a:r>
          </a:p>
          <a:p>
            <a:r>
              <a:rPr lang="en-US" sz="2400" dirty="0"/>
              <a:t>Dr. Vallejo (DIO)</a:t>
            </a:r>
          </a:p>
          <a:p>
            <a:r>
              <a:rPr lang="en-US" sz="2400" dirty="0"/>
              <a:t>Dr. Ferrari (Vice Dean and Chair of Medical Education)</a:t>
            </a:r>
          </a:p>
          <a:p>
            <a:r>
              <a:rPr lang="en-US" sz="2400" dirty="0"/>
              <a:t>Don’t hesitate to contact us if we can help you</a:t>
            </a:r>
          </a:p>
          <a:p>
            <a:r>
              <a:rPr lang="en-US" sz="2400" dirty="0"/>
              <a:t>Whatever the question, you aren’t the first to ask it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0252F1-2A56-4680-BE7B-33C9657F9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619991"/>
            <a:ext cx="23431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0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seesouthernstars.files.wordpress.com/2015/06/por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446"/>
            <a:ext cx="5181600" cy="518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1" y="5934670"/>
            <a:ext cx="372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FF00"/>
                </a:solidFill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5744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ACGME Definition of 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524001"/>
            <a:ext cx="9601200" cy="4267199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2400" dirty="0"/>
              <a:t>According to the ACGME, residents 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</a:rPr>
              <a:t>must</a:t>
            </a:r>
            <a:r>
              <a:rPr lang="en-US" sz="2400" dirty="0"/>
              <a:t>:</a:t>
            </a:r>
          </a:p>
          <a:p>
            <a:pPr lvl="1">
              <a:buNone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“Demonstrate a commitment to carrying out professional responsibilities and an adherence to ethical principles” </a:t>
            </a:r>
          </a:p>
          <a:p>
            <a:pPr lvl="1">
              <a:buNone/>
            </a:pP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  <a:p>
            <a:pPr lvl="1">
              <a:buNone/>
            </a:pPr>
            <a:r>
              <a:rPr lang="en-US" sz="2000" dirty="0"/>
              <a:t>You will accomplish this with:</a:t>
            </a:r>
            <a:endParaRPr lang="en-US" sz="2000" b="1" dirty="0"/>
          </a:p>
          <a:p>
            <a:pPr marL="914400" lvl="2" indent="-344488">
              <a:buAutoNum type="arabicPeriod"/>
            </a:pPr>
            <a:r>
              <a:rPr lang="en-US" sz="1800" dirty="0"/>
              <a:t>Compassion, integrity, &amp; respect for others</a:t>
            </a:r>
          </a:p>
          <a:p>
            <a:pPr marL="914400" lvl="2" indent="-344488">
              <a:buAutoNum type="arabicPeriod"/>
            </a:pPr>
            <a:r>
              <a:rPr lang="en-US" sz="1800" dirty="0"/>
              <a:t>Attention to patient needs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superseding self-interest</a:t>
            </a:r>
          </a:p>
          <a:p>
            <a:pPr marL="914400" lvl="2" indent="-344488">
              <a:buAutoNum type="arabicPeriod"/>
            </a:pPr>
            <a:r>
              <a:rPr lang="en-US" sz="1800" dirty="0"/>
              <a:t>Respect for patient privacy &amp; autonomy</a:t>
            </a:r>
          </a:p>
          <a:p>
            <a:pPr marL="914400" lvl="2" indent="-344488">
              <a:buAutoNum type="arabicPeriod"/>
            </a:pPr>
            <a:r>
              <a:rPr lang="en-US" sz="1800" dirty="0"/>
              <a:t>Accountability to patients, society &amp; the profession</a:t>
            </a:r>
          </a:p>
          <a:p>
            <a:pPr marL="914400" lvl="2" indent="-344488">
              <a:buAutoNum type="arabicPeriod"/>
            </a:pPr>
            <a:r>
              <a:rPr lang="en-US" sz="1800" dirty="0"/>
              <a:t>Sensitivity to diverse patient population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B8AB44-9923-43D6-A90E-38354C39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3429000"/>
            <a:ext cx="4114800" cy="25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34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905001"/>
            <a:ext cx="9601200" cy="373379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Public concerns </a:t>
            </a:r>
            <a:r>
              <a:rPr lang="en-US" sz="2800" dirty="0"/>
              <a:t>that physicians are impersonal, dishonest and self-serving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Corporate transformation </a:t>
            </a:r>
            <a:r>
              <a:rPr lang="en-US" sz="2800" dirty="0"/>
              <a:t>of medicine</a:t>
            </a:r>
          </a:p>
          <a:p>
            <a:r>
              <a:rPr lang="en-US" sz="2800" dirty="0"/>
              <a:t>Professionalism should form the basis of the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social contract </a:t>
            </a:r>
            <a:r>
              <a:rPr lang="en-US" sz="2800" dirty="0"/>
              <a:t>between medicine and society</a:t>
            </a:r>
          </a:p>
          <a:p>
            <a:r>
              <a:rPr lang="en-US" sz="2800" dirty="0"/>
              <a:t>Patients are more likely to adhere to treatment guidelines if they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trust physicians</a:t>
            </a:r>
          </a:p>
        </p:txBody>
      </p:sp>
    </p:spTree>
    <p:extLst>
      <p:ext uri="{BB962C8B-B14F-4D97-AF65-F5344CB8AC3E}">
        <p14:creationId xmlns:p14="http://schemas.microsoft.com/office/powerpoint/2010/main" val="61081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Medical Professionalism in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8229600" cy="1600200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Physicians are closely scrutinized </a:t>
            </a:r>
            <a:r>
              <a:rPr lang="en-US" sz="2800" dirty="0"/>
              <a:t>by society</a:t>
            </a:r>
          </a:p>
          <a:p>
            <a:pPr lvl="1"/>
            <a:r>
              <a:rPr lang="en-US" sz="2400" dirty="0"/>
              <a:t>Patients can research a physician’s record</a:t>
            </a:r>
          </a:p>
          <a:p>
            <a:pPr lvl="1"/>
            <a:r>
              <a:rPr lang="en-US" sz="2400" dirty="0"/>
              <a:t>Any disciplinary action is often public record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31309"/>
            <a:ext cx="75152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2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10058400" cy="1555448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Social Media: You represent your profession at all times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7696200" cy="3124200"/>
          </a:xfrm>
        </p:spPr>
        <p:txBody>
          <a:bodyPr>
            <a:normAutofit/>
          </a:bodyPr>
          <a:lstStyle/>
          <a:p>
            <a:r>
              <a:rPr lang="en-US" sz="2800" dirty="0"/>
              <a:t>Facebook, Twitter, Instagram</a:t>
            </a:r>
          </a:p>
          <a:p>
            <a:r>
              <a:rPr lang="en-US" sz="2800" dirty="0"/>
              <a:t>What’s appropriate?</a:t>
            </a:r>
          </a:p>
          <a:p>
            <a:pPr lvl="1"/>
            <a:r>
              <a:rPr lang="en-US" sz="2400" dirty="0"/>
              <a:t>What do students, residents, faculty post?</a:t>
            </a:r>
          </a:p>
          <a:p>
            <a:pPr lvl="2"/>
            <a:r>
              <a:rPr lang="en-US" sz="2000" dirty="0"/>
              <a:t>use of foul language, controversial subjects</a:t>
            </a:r>
          </a:p>
          <a:p>
            <a:pPr lvl="2"/>
            <a:r>
              <a:rPr lang="en-US" sz="2000" dirty="0"/>
              <a:t>negative comments about patients, colleagues, &amp; al.</a:t>
            </a:r>
          </a:p>
          <a:p>
            <a:pPr lvl="2"/>
            <a:r>
              <a:rPr lang="en-US" sz="2000" dirty="0"/>
              <a:t>you will be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amazed </a:t>
            </a:r>
            <a:r>
              <a:rPr lang="en-US" sz="2000" dirty="0"/>
              <a:t>at the stuff you’ll see</a:t>
            </a:r>
          </a:p>
          <a:p>
            <a:pPr lvl="2"/>
            <a:r>
              <a:rPr lang="en-US" sz="2000" dirty="0"/>
              <a:t>you can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destroy</a:t>
            </a:r>
            <a:r>
              <a:rPr lang="en-US" sz="2000" i="1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your reputation</a:t>
            </a:r>
          </a:p>
        </p:txBody>
      </p:sp>
      <p:pic>
        <p:nvPicPr>
          <p:cNvPr id="2" name="Picture 1" descr="Social-Media-and-Physicians-Hypothetical-photo-by-Dr.-Ryan-Greysen-Online-Professionalism-Investigations-by-State-Medical-Boards-300x2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018" y="5167734"/>
            <a:ext cx="2019202" cy="1507671"/>
          </a:xfrm>
          <a:prstGeom prst="rect">
            <a:avLst/>
          </a:prstGeom>
        </p:spPr>
      </p:pic>
      <p:pic>
        <p:nvPicPr>
          <p:cNvPr id="3" name="Picture 2" descr="Social-Media-and-Physicians-2-Hypothetical-photo-by-Dr.-Ryan-Greysen-Online-Professionalism-Investigations-by-State-Medical-Boards-300x2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22" y="5167734"/>
            <a:ext cx="1991279" cy="1493459"/>
          </a:xfrm>
          <a:prstGeom prst="rect">
            <a:avLst/>
          </a:prstGeom>
        </p:spPr>
      </p:pic>
      <p:pic>
        <p:nvPicPr>
          <p:cNvPr id="1026" name="Picture 2" descr="http://i.dailymail.co.uk/i/pix/2016/03/01/13/31BBB0D400000578-3470910-image-a-21_14568400357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67733"/>
            <a:ext cx="2971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Core Tenets of Professionalism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323654"/>
            <a:ext cx="9601200" cy="446754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Adherence</a:t>
            </a:r>
            <a:r>
              <a:rPr lang="en-US" sz="2400" dirty="0"/>
              <a:t> to standards</a:t>
            </a:r>
          </a:p>
          <a:p>
            <a:pPr lvl="1"/>
            <a:r>
              <a:rPr lang="en-US" sz="2400" dirty="0"/>
              <a:t>accept responsibility for continuity of care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Empathy &amp; Sensitivity </a:t>
            </a:r>
            <a:r>
              <a:rPr lang="en-US" sz="2400" dirty="0"/>
              <a:t>to</a:t>
            </a:r>
          </a:p>
          <a:p>
            <a:pPr lvl="1"/>
            <a:r>
              <a:rPr lang="en-US" sz="2400" dirty="0"/>
              <a:t>situation, culture, diversity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Accountability</a:t>
            </a:r>
          </a:p>
          <a:p>
            <a:pPr lvl="1"/>
            <a:r>
              <a:rPr lang="en-US" sz="2400" dirty="0"/>
              <a:t>accept responsibility for your behavior and how it impacts patient care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Commitment</a:t>
            </a:r>
          </a:p>
          <a:p>
            <a:pPr lvl="1"/>
            <a:r>
              <a:rPr lang="en-US" sz="2400" dirty="0"/>
              <a:t>improvement of personal character</a:t>
            </a:r>
          </a:p>
          <a:p>
            <a:pPr lvl="1"/>
            <a:r>
              <a:rPr lang="en-US" sz="2400" dirty="0"/>
              <a:t>integrity, altruism, empathy</a:t>
            </a:r>
          </a:p>
        </p:txBody>
      </p:sp>
    </p:spTree>
    <p:extLst>
      <p:ext uri="{BB962C8B-B14F-4D97-AF65-F5344CB8AC3E}">
        <p14:creationId xmlns:p14="http://schemas.microsoft.com/office/powerpoint/2010/main" val="219038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Patient Interactions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600200" y="1600201"/>
            <a:ext cx="6629400" cy="3886199"/>
          </a:xfrm>
        </p:spPr>
        <p:txBody>
          <a:bodyPr>
            <a:normAutofit/>
          </a:bodyPr>
          <a:lstStyle/>
          <a:p>
            <a:r>
              <a:rPr lang="en-US" sz="2800" dirty="0"/>
              <a:t>Introduce yourself and your role</a:t>
            </a:r>
          </a:p>
          <a:p>
            <a:r>
              <a:rPr lang="en-US" sz="2800" dirty="0"/>
              <a:t>Greet your patient </a:t>
            </a:r>
          </a:p>
          <a:p>
            <a:r>
              <a:rPr lang="en-US" sz="2800" dirty="0"/>
              <a:t>Show interest in patient’s thoughts</a:t>
            </a:r>
          </a:p>
          <a:p>
            <a:r>
              <a:rPr lang="en-US" sz="2800" dirty="0"/>
              <a:t>Respectful communication</a:t>
            </a:r>
          </a:p>
          <a:p>
            <a:r>
              <a:rPr lang="en-US" sz="2800" dirty="0"/>
              <a:t>Involve patient in decisions</a:t>
            </a:r>
          </a:p>
          <a:p>
            <a:r>
              <a:rPr lang="en-US" sz="2800" dirty="0"/>
              <a:t>Show care &amp; concern</a:t>
            </a:r>
          </a:p>
          <a:p>
            <a:r>
              <a:rPr lang="en-US" sz="2800" dirty="0"/>
              <a:t>Give appropriate expectations</a:t>
            </a:r>
          </a:p>
          <a:p>
            <a:endParaRPr lang="en-US" dirty="0"/>
          </a:p>
        </p:txBody>
      </p:sp>
      <p:pic>
        <p:nvPicPr>
          <p:cNvPr id="12290" name="Picture 2" descr="Physician talking to pati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4400" y="3830855"/>
            <a:ext cx="3401926" cy="19812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1E0B9-8299-4EAF-BE74-B46C8AAFA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254" y="1257300"/>
            <a:ext cx="3338946" cy="24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0342"/>
            <a:ext cx="9982200" cy="1411941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Steps of Clinical Judgment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1"/>
            <a:ext cx="7239000" cy="42973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Diagnostic</a:t>
            </a:r>
            <a:r>
              <a:rPr lang="en-US" sz="2400" dirty="0"/>
              <a:t> question – what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IS</a:t>
            </a:r>
            <a:r>
              <a:rPr lang="en-US" sz="2400" dirty="0"/>
              <a:t> wrong with the patient? (Hx, physical exam, PMH, lab results)</a:t>
            </a:r>
          </a:p>
          <a:p>
            <a:pPr marL="514350" indent="-514350">
              <a:buAutoNum type="arabicPeriod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Therapeutic</a:t>
            </a:r>
            <a:r>
              <a:rPr lang="en-US" sz="2400" dirty="0"/>
              <a:t> question – what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CAN</a:t>
            </a:r>
            <a:r>
              <a:rPr lang="en-US" sz="2400" dirty="0"/>
              <a:t> be done for the </a:t>
            </a:r>
            <a:r>
              <a:rPr lang="en-US" sz="2400" dirty="0" err="1"/>
              <a:t>pt</a:t>
            </a:r>
            <a:r>
              <a:rPr lang="en-US" sz="2400" dirty="0"/>
              <a:t>? (informed by scientific evidence)</a:t>
            </a:r>
          </a:p>
          <a:p>
            <a:pPr marL="514350" indent="-514350">
              <a:buAutoNum type="arabicPeriod"/>
            </a:pPr>
            <a:r>
              <a:rPr lang="en-US" sz="2400" dirty="0"/>
              <a:t>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Prudential </a:t>
            </a:r>
            <a:r>
              <a:rPr lang="en-US" sz="2400" dirty="0"/>
              <a:t>question – what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SHOULD </a:t>
            </a:r>
            <a:r>
              <a:rPr lang="en-US" sz="2400" dirty="0"/>
              <a:t>be done for the </a:t>
            </a:r>
            <a:r>
              <a:rPr lang="en-US" sz="2400" dirty="0" err="1"/>
              <a:t>pt</a:t>
            </a:r>
            <a:r>
              <a:rPr lang="en-US" sz="2400" dirty="0"/>
              <a:t> – involves individual and diverse considerations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D71AA-39E1-4D90-B62D-9D07F472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800" y="1905000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97326"/>
      </p:ext>
    </p:extLst>
  </p:cSld>
  <p:clrMapOvr>
    <a:masterClrMapping/>
  </p:clrMapOvr>
</p:sld>
</file>

<file path=ppt/theme/theme1.xml><?xml version="1.0" encoding="utf-8"?>
<a:theme xmlns:a="http://schemas.openxmlformats.org/drawingml/2006/main" name="WVUth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WVUthem</Template>
  <TotalTime>53</TotalTime>
  <Words>917</Words>
  <Application>Microsoft Office PowerPoint</Application>
  <PresentationFormat>Widescreen</PresentationFormat>
  <Paragraphs>137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 (Body)</vt:lpstr>
      <vt:lpstr>WVUthem</vt:lpstr>
      <vt:lpstr>Embracing the Profession of Medicine</vt:lpstr>
      <vt:lpstr>“Profession” Is The Root of Professionalism</vt:lpstr>
      <vt:lpstr>ACGME Definition of Professionalism</vt:lpstr>
      <vt:lpstr>Why Is This Important?</vt:lpstr>
      <vt:lpstr>Medical Professionalism in 2019</vt:lpstr>
      <vt:lpstr>Social Media: You represent your profession at all times</vt:lpstr>
      <vt:lpstr>Core Tenets of Professionalism</vt:lpstr>
      <vt:lpstr>Patient Interactions</vt:lpstr>
      <vt:lpstr>Steps of Clinical Judgment</vt:lpstr>
      <vt:lpstr>Ten Bits of Advice That I Hope Will Help Make You a Better Physician and Professional</vt:lpstr>
      <vt:lpstr>1. Be a Good Role Model</vt:lpstr>
      <vt:lpstr>2. It’s ALL your job  </vt:lpstr>
      <vt:lpstr>3. Integrity Counts</vt:lpstr>
      <vt:lpstr>4. Be Humble</vt:lpstr>
      <vt:lpstr>5. Treat Nurses (&amp; All Staff) with RESPECT!</vt:lpstr>
      <vt:lpstr>6. STUDY</vt:lpstr>
      <vt:lpstr>7.  Use Your Common Sense</vt:lpstr>
      <vt:lpstr>8. Listen When Others Talk</vt:lpstr>
      <vt:lpstr>9. Admit your mistakes and learn from them</vt:lpstr>
      <vt:lpstr>10. Have High Expectations of Yourself</vt:lpstr>
      <vt:lpstr>Final Thoughts</vt:lpstr>
      <vt:lpstr>PowerPoint Presentation</vt:lpstr>
    </vt:vector>
  </TitlesOfParts>
  <Company>WVU - 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HSC User</dc:creator>
  <cp:lastModifiedBy>Vallejo, Manuel</cp:lastModifiedBy>
  <cp:revision>10</cp:revision>
  <dcterms:created xsi:type="dcterms:W3CDTF">2012-12-19T15:09:29Z</dcterms:created>
  <dcterms:modified xsi:type="dcterms:W3CDTF">2019-06-04T15:35:15Z</dcterms:modified>
</cp:coreProperties>
</file>