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367" r:id="rId3"/>
    <p:sldId id="341" r:id="rId4"/>
    <p:sldId id="340" r:id="rId5"/>
    <p:sldId id="280" r:id="rId6"/>
    <p:sldId id="342" r:id="rId7"/>
    <p:sldId id="350" r:id="rId8"/>
    <p:sldId id="463" r:id="rId9"/>
    <p:sldId id="384" r:id="rId10"/>
    <p:sldId id="468" r:id="rId11"/>
    <p:sldId id="499" r:id="rId12"/>
    <p:sldId id="383" r:id="rId13"/>
    <p:sldId id="395" r:id="rId14"/>
    <p:sldId id="419" r:id="rId15"/>
    <p:sldId id="394" r:id="rId16"/>
    <p:sldId id="393" r:id="rId17"/>
    <p:sldId id="412" r:id="rId18"/>
    <p:sldId id="426" r:id="rId19"/>
    <p:sldId id="427" r:id="rId20"/>
    <p:sldId id="431" r:id="rId21"/>
    <p:sldId id="429" r:id="rId22"/>
    <p:sldId id="434" r:id="rId23"/>
    <p:sldId id="413" r:id="rId24"/>
    <p:sldId id="414" r:id="rId25"/>
    <p:sldId id="455" r:id="rId26"/>
    <p:sldId id="481" r:id="rId27"/>
    <p:sldId id="502" r:id="rId28"/>
    <p:sldId id="491" r:id="rId29"/>
    <p:sldId id="415" r:id="rId30"/>
    <p:sldId id="443" r:id="rId31"/>
    <p:sldId id="445" r:id="rId32"/>
    <p:sldId id="457" r:id="rId33"/>
    <p:sldId id="447" r:id="rId34"/>
    <p:sldId id="456" r:id="rId35"/>
    <p:sldId id="458" r:id="rId36"/>
    <p:sldId id="494" r:id="rId37"/>
    <p:sldId id="493" r:id="rId38"/>
    <p:sldId id="495" r:id="rId39"/>
    <p:sldId id="500" r:id="rId40"/>
    <p:sldId id="50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18" autoAdjust="0"/>
    <p:restoredTop sz="94660"/>
  </p:normalViewPr>
  <p:slideViewPr>
    <p:cSldViewPr snapToGrid="0">
      <p:cViewPr>
        <p:scale>
          <a:sx n="98" d="100"/>
          <a:sy n="98" d="100"/>
        </p:scale>
        <p:origin x="-96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3143A5-D71A-44D5-B3D7-2D490D806AAE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6E9FC-94BE-419B-960B-A24A8CAC0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6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B6B6E-5088-4474-B808-93BEC5CD01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15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FC2E-20E4-4EFA-AE05-CCD2C55D6344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CA2D-351D-4F61-9DFF-E4B70ED82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FC2E-20E4-4EFA-AE05-CCD2C55D6344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CA2D-351D-4F61-9DFF-E4B70ED82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91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FC2E-20E4-4EFA-AE05-CCD2C55D6344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CA2D-351D-4F61-9DFF-E4B70ED82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3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FC2E-20E4-4EFA-AE05-CCD2C55D6344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CA2D-351D-4F61-9DFF-E4B70ED82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53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FC2E-20E4-4EFA-AE05-CCD2C55D6344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CA2D-351D-4F61-9DFF-E4B70ED82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52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FC2E-20E4-4EFA-AE05-CCD2C55D6344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CA2D-351D-4F61-9DFF-E4B70ED82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22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FC2E-20E4-4EFA-AE05-CCD2C55D6344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CA2D-351D-4F61-9DFF-E4B70ED82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7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FC2E-20E4-4EFA-AE05-CCD2C55D6344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CA2D-351D-4F61-9DFF-E4B70ED82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52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FC2E-20E4-4EFA-AE05-CCD2C55D6344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CA2D-351D-4F61-9DFF-E4B70ED82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23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FC2E-20E4-4EFA-AE05-CCD2C55D6344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CA2D-351D-4F61-9DFF-E4B70ED82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5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FC2E-20E4-4EFA-AE05-CCD2C55D6344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CA2D-351D-4F61-9DFF-E4B70ED82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7FC2E-20E4-4EFA-AE05-CCD2C55D6344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2CA2D-351D-4F61-9DFF-E4B70ED82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3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78735"/>
            <a:ext cx="9144000" cy="14699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Antimicrobial Resistance &amp; Stewardship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476982"/>
            <a:ext cx="8522825" cy="1032982"/>
          </a:xfrm>
        </p:spPr>
        <p:txBody>
          <a:bodyPr/>
          <a:lstStyle/>
          <a:p>
            <a:pPr algn="r"/>
            <a:r>
              <a:rPr lang="en-US" dirty="0" smtClean="0"/>
              <a:t>John </a:t>
            </a:r>
            <a:r>
              <a:rPr lang="en-US" dirty="0" err="1" smtClean="0"/>
              <a:t>Guilfoose</a:t>
            </a:r>
            <a:r>
              <a:rPr lang="en-US" dirty="0" smtClean="0"/>
              <a:t> ID</a:t>
            </a:r>
            <a:endParaRPr lang="en-US" dirty="0"/>
          </a:p>
          <a:p>
            <a:pPr algn="r"/>
            <a:r>
              <a:rPr lang="en-US" dirty="0" smtClean="0"/>
              <a:t>6/17/2019</a:t>
            </a:r>
            <a:endParaRPr lang="en-US" dirty="0"/>
          </a:p>
        </p:txBody>
      </p:sp>
      <p:pic>
        <p:nvPicPr>
          <p:cNvPr id="6" name="Picture 2" descr="http://www.milkproduction.com/ImageVaultFiles/id_916/cf_4/st_edited/QTjFNqf6BJdhn5Cs7va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25" y="2806631"/>
            <a:ext cx="6266566" cy="350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01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791199"/>
            <a:ext cx="10515600" cy="863599"/>
          </a:xfrm>
        </p:spPr>
        <p:txBody>
          <a:bodyPr>
            <a:normAutofit fontScale="77500" lnSpcReduction="20000"/>
          </a:bodyPr>
          <a:lstStyle/>
          <a:p>
            <a:r>
              <a:rPr lang="en-US" sz="2700" b="1" u="sng" dirty="0"/>
              <a:t>1/3 to 1/2 antibiotic prescriptions in hospitals have potential “prescribing problems”</a:t>
            </a:r>
          </a:p>
          <a:p>
            <a:pPr lvl="1"/>
            <a:r>
              <a:rPr lang="en-US" sz="2500" b="1" u="sng" dirty="0"/>
              <a:t>dose, spectrum, indication, duration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68" y="499585"/>
            <a:ext cx="3801641" cy="5025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563" y="454658"/>
            <a:ext cx="7375004" cy="511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6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WVU </a:t>
            </a:r>
            <a:r>
              <a:rPr lang="en-US" dirty="0" err="1" smtClean="0"/>
              <a:t>Abx</a:t>
            </a:r>
            <a:r>
              <a:rPr lang="en-US" dirty="0" smtClean="0"/>
              <a:t> Usage data (DOT)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408" y="1568903"/>
            <a:ext cx="7610856" cy="460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1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60893" y="97654"/>
            <a:ext cx="10363200" cy="1143000"/>
          </a:xfrm>
        </p:spPr>
        <p:txBody>
          <a:bodyPr/>
          <a:lstStyle/>
          <a:p>
            <a:pPr algn="l"/>
            <a:r>
              <a:rPr lang="en-US" b="1" dirty="0" smtClean="0"/>
              <a:t>Antibiotic Use Data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105" y="1469243"/>
            <a:ext cx="7270191" cy="489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1" name="TextBox 2"/>
          <p:cNvSpPr txBox="1">
            <a:spLocks noChangeArrowheads="1"/>
          </p:cNvSpPr>
          <p:nvPr/>
        </p:nvSpPr>
        <p:spPr bwMode="auto">
          <a:xfrm>
            <a:off x="1016000" y="1015527"/>
            <a:ext cx="8940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+mn-lt"/>
              </a:rPr>
              <a:t>Prescriptions per 1000 persons of all ages, 2010</a:t>
            </a:r>
          </a:p>
        </p:txBody>
      </p:sp>
      <p:sp>
        <p:nvSpPr>
          <p:cNvPr id="19463" name="TextBox 7"/>
          <p:cNvSpPr txBox="1">
            <a:spLocks noChangeArrowheads="1"/>
          </p:cNvSpPr>
          <p:nvPr/>
        </p:nvSpPr>
        <p:spPr bwMode="auto">
          <a:xfrm>
            <a:off x="10553701" y="2438401"/>
            <a:ext cx="1333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WV in top 5!!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62618" y="6315654"/>
            <a:ext cx="87630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Hicks LA, et al. </a:t>
            </a:r>
            <a:r>
              <a:rPr lang="en-US" i="1" dirty="0"/>
              <a:t>N </a:t>
            </a:r>
            <a:r>
              <a:rPr lang="en-US" i="1" dirty="0" err="1"/>
              <a:t>Engl</a:t>
            </a:r>
            <a:r>
              <a:rPr lang="en-US" i="1" dirty="0"/>
              <a:t> J Med </a:t>
            </a:r>
            <a:r>
              <a:rPr lang="en-US" dirty="0"/>
              <a:t>2013;368:1461-2.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05114" y="2395362"/>
            <a:ext cx="2026991" cy="2824820"/>
          </a:xfrm>
        </p:spPr>
        <p:txBody>
          <a:bodyPr>
            <a:normAutofit/>
          </a:bodyPr>
          <a:lstStyle/>
          <a:p>
            <a:r>
              <a:rPr lang="en-US" sz="1600" dirty="0" err="1" smtClean="0"/>
              <a:t>Colo</a:t>
            </a:r>
            <a:r>
              <a:rPr lang="en-US" sz="1600" dirty="0" smtClean="0"/>
              <a:t> </a:t>
            </a:r>
            <a:r>
              <a:rPr lang="en-US" sz="1600" dirty="0"/>
              <a:t>— 0.628</a:t>
            </a:r>
          </a:p>
          <a:p>
            <a:r>
              <a:rPr lang="en-US" sz="1600" dirty="0" smtClean="0"/>
              <a:t>Wash </a:t>
            </a:r>
            <a:r>
              <a:rPr lang="en-US" sz="1600" dirty="0"/>
              <a:t>— 0.611</a:t>
            </a:r>
          </a:p>
          <a:p>
            <a:r>
              <a:rPr lang="en-US" sz="1600" dirty="0" smtClean="0"/>
              <a:t>Calif </a:t>
            </a:r>
            <a:r>
              <a:rPr lang="en-US" sz="1600" dirty="0"/>
              <a:t>— 0.6</a:t>
            </a:r>
          </a:p>
          <a:p>
            <a:r>
              <a:rPr lang="en-US" sz="1600" dirty="0" smtClean="0"/>
              <a:t>Ore </a:t>
            </a:r>
            <a:r>
              <a:rPr lang="en-US" sz="1600" dirty="0"/>
              <a:t>— 0.595</a:t>
            </a:r>
          </a:p>
          <a:p>
            <a:r>
              <a:rPr lang="en-US" sz="1600" dirty="0" smtClean="0"/>
              <a:t>Alaska </a:t>
            </a:r>
            <a:r>
              <a:rPr lang="en-US" sz="1600" dirty="0"/>
              <a:t>— 0.529</a:t>
            </a:r>
          </a:p>
          <a:p>
            <a:endParaRPr lang="en-US" dirty="0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9873204" y="2438401"/>
            <a:ext cx="1689905" cy="304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WV — 1.237</a:t>
            </a:r>
          </a:p>
          <a:p>
            <a:r>
              <a:rPr lang="en-US" sz="1600" dirty="0" err="1" smtClean="0"/>
              <a:t>Ky</a:t>
            </a:r>
            <a:r>
              <a:rPr lang="en-US" sz="1600" dirty="0" smtClean="0"/>
              <a:t> — 1.232</a:t>
            </a:r>
          </a:p>
          <a:p>
            <a:r>
              <a:rPr lang="en-US" sz="1600" dirty="0" smtClean="0"/>
              <a:t>Ten — 1.199</a:t>
            </a:r>
          </a:p>
          <a:p>
            <a:r>
              <a:rPr lang="en-US" sz="1600" dirty="0" smtClean="0"/>
              <a:t>Miss — 1.159</a:t>
            </a:r>
          </a:p>
          <a:p>
            <a:r>
              <a:rPr lang="en-US" sz="1600" dirty="0" err="1" smtClean="0"/>
              <a:t>Alabm</a:t>
            </a:r>
            <a:r>
              <a:rPr lang="en-US" sz="1600" dirty="0" smtClean="0"/>
              <a:t> — 1.132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6496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075" y="126356"/>
            <a:ext cx="5742769" cy="652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67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Antimicrobial Stewardship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of 2017 -- everyone needs one now !!!!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Joint Commission (</a:t>
            </a:r>
            <a:r>
              <a:rPr lang="en-US" dirty="0" smtClean="0"/>
              <a:t>aka, </a:t>
            </a:r>
            <a:r>
              <a:rPr lang="en-US" dirty="0"/>
              <a:t>First Order) now require that all hospitals and nursing care centers have antimicrobial stewardship </a:t>
            </a:r>
            <a:r>
              <a:rPr lang="en-US" dirty="0" smtClean="0"/>
              <a:t>programs</a:t>
            </a:r>
          </a:p>
          <a:p>
            <a:pPr lvl="2"/>
            <a:r>
              <a:rPr lang="en-US" dirty="0" smtClean="0"/>
              <a:t>facilities </a:t>
            </a:r>
            <a:r>
              <a:rPr lang="en-US" dirty="0"/>
              <a:t>that receive CMS funding and/or Joint Commission </a:t>
            </a:r>
            <a:r>
              <a:rPr lang="en-US" dirty="0" smtClean="0"/>
              <a:t>accreditation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eventually comparing </a:t>
            </a:r>
            <a:r>
              <a:rPr lang="en-US" dirty="0"/>
              <a:t>health care facilities of similar size and patient </a:t>
            </a:r>
            <a:r>
              <a:rPr lang="en-US" dirty="0" smtClean="0"/>
              <a:t>populations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48" y="2409445"/>
            <a:ext cx="966107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1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/>
              <a:t>WVU Medicine Antimicrobial Stewardship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1676400" y="1666755"/>
            <a:ext cx="8839200" cy="46414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Mission Statement</a:t>
            </a:r>
            <a:r>
              <a:rPr lang="en-US" dirty="0" smtClean="0"/>
              <a:t>: </a:t>
            </a:r>
          </a:p>
          <a:p>
            <a:pPr marL="0" indent="0">
              <a:buNone/>
            </a:pPr>
            <a:r>
              <a:rPr lang="en-US" dirty="0" smtClean="0"/>
              <a:t>To </a:t>
            </a:r>
            <a:r>
              <a:rPr lang="en-US" dirty="0"/>
              <a:t>ensure improved patient care through the </a:t>
            </a:r>
            <a:r>
              <a:rPr lang="en-US" dirty="0" smtClean="0"/>
              <a:t>appropriate </a:t>
            </a:r>
            <a:r>
              <a:rPr lang="en-US" dirty="0"/>
              <a:t>utilization of antimicrobials with </a:t>
            </a:r>
            <a:r>
              <a:rPr lang="en-US" dirty="0" smtClean="0"/>
              <a:t>focused </a:t>
            </a:r>
            <a:r>
              <a:rPr lang="en-US" dirty="0"/>
              <a:t>efforts to minimize antimicrobial </a:t>
            </a:r>
            <a:r>
              <a:rPr lang="en-US" dirty="0" smtClean="0"/>
              <a:t>resistance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sz="3000" dirty="0" smtClean="0"/>
              <a:t>Implicit Goals</a:t>
            </a:r>
            <a:endParaRPr lang="en-US" sz="3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Improved patient outcomes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b="1" dirty="0" smtClean="0"/>
              <a:t>Safety / </a:t>
            </a:r>
            <a:r>
              <a:rPr lang="en-US" dirty="0"/>
              <a:t>r</a:t>
            </a:r>
            <a:r>
              <a:rPr lang="en-US" dirty="0" smtClean="0"/>
              <a:t>educed </a:t>
            </a:r>
            <a:r>
              <a:rPr lang="en-US" dirty="0"/>
              <a:t>adverse events related to </a:t>
            </a:r>
            <a:r>
              <a:rPr lang="en-US" dirty="0" smtClean="0"/>
              <a:t>antibiotic use (1 in 5)</a:t>
            </a:r>
            <a:endParaRPr lang="en-US" dirty="0"/>
          </a:p>
          <a:p>
            <a:pPr lvl="3">
              <a:buFont typeface="Wingdings" panose="05000000000000000000" pitchFamily="2" charset="2"/>
              <a:buChar char="§"/>
            </a:pPr>
            <a:r>
              <a:rPr lang="en-US" dirty="0"/>
              <a:t>including </a:t>
            </a:r>
            <a:r>
              <a:rPr lang="en-US" i="1" dirty="0"/>
              <a:t>Clostridium difficile </a:t>
            </a:r>
            <a:r>
              <a:rPr lang="en-US" dirty="0" smtClean="0"/>
              <a:t>infection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dirty="0"/>
              <a:t>m</a:t>
            </a:r>
            <a:r>
              <a:rPr lang="en-US" dirty="0" smtClean="0"/>
              <a:t>inimize other side effects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Improved bacterial susceptibilities to targeted antibiotics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Optimization of resource utilization</a:t>
            </a:r>
          </a:p>
          <a:p>
            <a:pPr marL="0" indent="0">
              <a:buNone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9917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 b="1" dirty="0" smtClean="0"/>
              <a:t>Our Team </a:t>
            </a:r>
            <a:r>
              <a:rPr lang="mr-IN" b="1" dirty="0" smtClean="0"/>
              <a:t>–</a:t>
            </a:r>
            <a:r>
              <a:rPr lang="en-US" b="1" dirty="0" smtClean="0"/>
              <a:t> </a:t>
            </a:r>
            <a:r>
              <a:rPr lang="en-US" b="1" i="1" dirty="0" smtClean="0"/>
              <a:t>All of </a:t>
            </a:r>
            <a:r>
              <a:rPr lang="en-US" b="1" i="1" u="sng" dirty="0" smtClean="0"/>
              <a:t>You</a:t>
            </a:r>
            <a:r>
              <a:rPr lang="en-US" b="1" dirty="0" smtClean="0"/>
              <a:t> !!!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447801"/>
            <a:ext cx="8229600" cy="4525963"/>
          </a:xfrm>
        </p:spPr>
        <p:txBody>
          <a:bodyPr numCol="2">
            <a:normAutofit/>
          </a:bodyPr>
          <a:lstStyle/>
          <a:p>
            <a:pPr marL="0">
              <a:spcBef>
                <a:spcPts val="0"/>
              </a:spcBef>
            </a:pPr>
            <a:r>
              <a:rPr lang="en-US" sz="1800" b="1" dirty="0" smtClean="0">
                <a:latin typeface="Calibri"/>
              </a:rPr>
              <a:t>John </a:t>
            </a:r>
            <a:r>
              <a:rPr lang="en-US" sz="1800" b="1" dirty="0" err="1" smtClean="0">
                <a:latin typeface="Calibri"/>
              </a:rPr>
              <a:t>Guilfoose</a:t>
            </a:r>
            <a:r>
              <a:rPr lang="en-US" sz="1800" b="1" dirty="0" smtClean="0">
                <a:latin typeface="Calibri"/>
              </a:rPr>
              <a:t>, MD, Co-Chair</a:t>
            </a:r>
            <a:endParaRPr lang="en-US" sz="1400" dirty="0" smtClean="0">
              <a:latin typeface="Arial Unicode M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alibri"/>
              </a:rPr>
              <a:t>	     Infectious Diseases</a:t>
            </a:r>
            <a:endParaRPr lang="en-US" sz="1400" dirty="0">
              <a:latin typeface="Arial Unicode MS"/>
            </a:endParaRPr>
          </a:p>
          <a:p>
            <a:pPr marL="0">
              <a:spcBef>
                <a:spcPts val="0"/>
              </a:spcBef>
            </a:pPr>
            <a:r>
              <a:rPr lang="en-US" sz="1800" b="1" dirty="0" smtClean="0">
                <a:latin typeface="Calibri"/>
              </a:rPr>
              <a:t>Lisa Keller, </a:t>
            </a:r>
            <a:r>
              <a:rPr lang="en-US" sz="1800" b="1" dirty="0" err="1" smtClean="0">
                <a:latin typeface="Calibri"/>
              </a:rPr>
              <a:t>Pharm.D</a:t>
            </a:r>
            <a:r>
              <a:rPr lang="en-US" sz="1800" b="1" dirty="0" smtClean="0">
                <a:latin typeface="Calibri"/>
              </a:rPr>
              <a:t>., Co-Chair</a:t>
            </a:r>
            <a:endParaRPr lang="en-US" sz="1400" dirty="0" smtClean="0">
              <a:latin typeface="Arial Unicode M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alibri"/>
              </a:rPr>
              <a:t>	    </a:t>
            </a:r>
            <a:r>
              <a:rPr lang="en-US" sz="1600" dirty="0" smtClean="0">
                <a:latin typeface="Calibri"/>
              </a:rPr>
              <a:t>Pharmacy</a:t>
            </a:r>
            <a:endParaRPr lang="en-US" sz="1400" dirty="0" smtClean="0">
              <a:latin typeface="Arial Unicode MS"/>
            </a:endParaRPr>
          </a:p>
          <a:p>
            <a:pPr marL="0">
              <a:spcBef>
                <a:spcPts val="0"/>
              </a:spcBef>
            </a:pPr>
            <a:r>
              <a:rPr lang="en-US" sz="1800" b="1" dirty="0" smtClean="0">
                <a:latin typeface="Calibri"/>
              </a:rPr>
              <a:t>Aaron </a:t>
            </a:r>
            <a:r>
              <a:rPr lang="en-US" sz="1800" b="1" dirty="0" err="1" smtClean="0">
                <a:latin typeface="Calibri"/>
              </a:rPr>
              <a:t>Cumpston</a:t>
            </a:r>
            <a:r>
              <a:rPr lang="en-US" sz="1800" b="1" dirty="0" smtClean="0">
                <a:latin typeface="Calibri"/>
              </a:rPr>
              <a:t>, </a:t>
            </a:r>
            <a:r>
              <a:rPr lang="en-US" sz="1800" b="1" dirty="0" err="1" smtClean="0">
                <a:latin typeface="Calibri"/>
              </a:rPr>
              <a:t>Pharm.D</a:t>
            </a:r>
            <a:r>
              <a:rPr lang="en-US" sz="1800" b="1" dirty="0" smtClean="0">
                <a:latin typeface="Calibri"/>
              </a:rPr>
              <a:t>.</a:t>
            </a:r>
            <a:endParaRPr lang="en-US" sz="1400" dirty="0" smtClean="0">
              <a:latin typeface="Arial Unicode M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alibri"/>
              </a:rPr>
              <a:t>	    Bone Marrow </a:t>
            </a:r>
            <a:r>
              <a:rPr lang="en-US" sz="1600" dirty="0" smtClean="0">
                <a:latin typeface="Calibri"/>
              </a:rPr>
              <a:t>Transplant</a:t>
            </a:r>
          </a:p>
          <a:p>
            <a:pPr marL="0">
              <a:spcBef>
                <a:spcPts val="0"/>
              </a:spcBef>
            </a:pPr>
            <a:r>
              <a:rPr lang="en-US" sz="1800" b="1" dirty="0" err="1" smtClean="0"/>
              <a:t>Nasira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Roidad</a:t>
            </a:r>
            <a:r>
              <a:rPr lang="en-US" sz="1800" b="1" dirty="0" smtClean="0"/>
              <a:t>, </a:t>
            </a:r>
            <a:r>
              <a:rPr lang="en-US" sz="1800" b="1" dirty="0"/>
              <a:t>MD</a:t>
            </a:r>
            <a:endParaRPr lang="en-US" sz="1400" dirty="0">
              <a:latin typeface="Arial Unicode M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	    Infectious </a:t>
            </a:r>
            <a:r>
              <a:rPr lang="en-US" sz="1600" dirty="0" smtClean="0"/>
              <a:t>Diseases- OPAT</a:t>
            </a:r>
            <a:endParaRPr lang="en-US" sz="1400" dirty="0">
              <a:latin typeface="Arial Unicode MS"/>
            </a:endParaRPr>
          </a:p>
          <a:p>
            <a:pPr marL="0">
              <a:spcBef>
                <a:spcPts val="0"/>
              </a:spcBef>
            </a:pPr>
            <a:r>
              <a:rPr lang="en-US" sz="1800" b="1" dirty="0" smtClean="0">
                <a:latin typeface="Calibri"/>
              </a:rPr>
              <a:t>Rachel </a:t>
            </a:r>
            <a:r>
              <a:rPr lang="en-US" sz="1800" b="1" dirty="0">
                <a:latin typeface="Calibri"/>
              </a:rPr>
              <a:t>Hudik, NP</a:t>
            </a:r>
            <a:endParaRPr lang="en-US" sz="1400" dirty="0">
              <a:latin typeface="Arial Unicode M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alibri"/>
              </a:rPr>
              <a:t>	    </a:t>
            </a:r>
            <a:r>
              <a:rPr lang="en-US" sz="1600" dirty="0">
                <a:latin typeface="Calibri"/>
              </a:rPr>
              <a:t>APPs/Med Hospitalists</a:t>
            </a:r>
            <a:endParaRPr lang="en-US" sz="1400" dirty="0">
              <a:latin typeface="Arial Unicode MS"/>
            </a:endParaRPr>
          </a:p>
          <a:p>
            <a:pPr marL="0">
              <a:spcBef>
                <a:spcPts val="0"/>
              </a:spcBef>
            </a:pPr>
            <a:r>
              <a:rPr lang="en-US" sz="1800" b="1" dirty="0">
                <a:latin typeface="Calibri"/>
              </a:rPr>
              <a:t>Christine Kincaid, MD</a:t>
            </a:r>
            <a:endParaRPr lang="en-US" sz="1400" dirty="0">
              <a:latin typeface="Arial Unicode M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latin typeface="Calibri"/>
              </a:rPr>
              <a:t>	   </a:t>
            </a:r>
            <a:r>
              <a:rPr lang="en-US" sz="1600" dirty="0">
                <a:latin typeface="Calibri"/>
              </a:rPr>
              <a:t>Outpatient/Pediatrics</a:t>
            </a:r>
            <a:endParaRPr lang="en-US" sz="1400" dirty="0">
              <a:latin typeface="Arial Unicode MS"/>
            </a:endParaRPr>
          </a:p>
          <a:p>
            <a:pPr marL="0">
              <a:spcBef>
                <a:spcPts val="0"/>
              </a:spcBef>
            </a:pPr>
            <a:r>
              <a:rPr lang="en-US" sz="1800" b="1" dirty="0">
                <a:latin typeface="Calibri"/>
              </a:rPr>
              <a:t>P. Rocco </a:t>
            </a:r>
            <a:r>
              <a:rPr lang="en-US" sz="1800" b="1" dirty="0" err="1">
                <a:latin typeface="Calibri"/>
              </a:rPr>
              <a:t>LaSala</a:t>
            </a:r>
            <a:r>
              <a:rPr lang="en-US" sz="1800" b="1" dirty="0">
                <a:latin typeface="Calibri"/>
              </a:rPr>
              <a:t>, MD</a:t>
            </a:r>
            <a:endParaRPr lang="en-US" sz="1400" dirty="0">
              <a:latin typeface="Arial Unicode M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alibri"/>
              </a:rPr>
              <a:t>	    Microbiology/Pathology</a:t>
            </a:r>
            <a:endParaRPr lang="en-US" sz="1400" dirty="0">
              <a:latin typeface="Arial Unicode MS"/>
            </a:endParaRPr>
          </a:p>
          <a:p>
            <a:pPr marL="0">
              <a:spcBef>
                <a:spcPts val="0"/>
              </a:spcBef>
            </a:pPr>
            <a:r>
              <a:rPr lang="en-US" sz="1800" b="1" dirty="0">
                <a:latin typeface="Calibri"/>
              </a:rPr>
              <a:t>Allison </a:t>
            </a:r>
            <a:r>
              <a:rPr lang="en-US" sz="1800" b="1" dirty="0" err="1">
                <a:latin typeface="Calibri"/>
              </a:rPr>
              <a:t>Lastinger</a:t>
            </a:r>
            <a:r>
              <a:rPr lang="en-US" sz="1800" b="1" dirty="0">
                <a:latin typeface="Calibri"/>
              </a:rPr>
              <a:t>, MD</a:t>
            </a:r>
            <a:endParaRPr lang="en-US" sz="1400" dirty="0">
              <a:latin typeface="Arial Unicode M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alibri"/>
              </a:rPr>
              <a:t>	    Infectious Diseases</a:t>
            </a:r>
            <a:endParaRPr lang="en-US" sz="1400" dirty="0">
              <a:latin typeface="Arial Unicode MS"/>
            </a:endParaRPr>
          </a:p>
          <a:p>
            <a:pPr marL="0">
              <a:spcBef>
                <a:spcPts val="0"/>
              </a:spcBef>
            </a:pPr>
            <a:r>
              <a:rPr lang="en-US" sz="1800" b="1" dirty="0" smtClean="0">
                <a:latin typeface="Calibri"/>
              </a:rPr>
              <a:t>Meera Mehta, </a:t>
            </a:r>
            <a:r>
              <a:rPr lang="en-US" sz="1800" b="1" dirty="0" err="1" smtClean="0">
                <a:latin typeface="Calibri"/>
              </a:rPr>
              <a:t>Pharm.D</a:t>
            </a:r>
            <a:r>
              <a:rPr lang="en-US" sz="1800" b="1" dirty="0" smtClean="0">
                <a:latin typeface="Calibri"/>
              </a:rPr>
              <a:t>.</a:t>
            </a:r>
            <a:endParaRPr lang="en-US" sz="1400" dirty="0" smtClean="0">
              <a:latin typeface="Arial Unicode M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alibri"/>
              </a:rPr>
              <a:t>	    </a:t>
            </a:r>
            <a:r>
              <a:rPr lang="en-US" sz="1600" dirty="0" smtClean="0">
                <a:latin typeface="Calibri"/>
              </a:rPr>
              <a:t>Pharmacy-OPAT</a:t>
            </a:r>
            <a:endParaRPr lang="en-US" sz="1400" dirty="0">
              <a:latin typeface="Arial Unicode MS"/>
            </a:endParaRPr>
          </a:p>
          <a:p>
            <a:pPr marL="0">
              <a:spcBef>
                <a:spcPts val="0"/>
              </a:spcBef>
            </a:pPr>
            <a:r>
              <a:rPr lang="en-US" sz="1800" b="1" dirty="0" smtClean="0">
                <a:latin typeface="Calibri"/>
              </a:rPr>
              <a:t>Lisa Garavaglia, </a:t>
            </a:r>
            <a:r>
              <a:rPr lang="en-US" sz="1800" b="1" dirty="0" err="1" smtClean="0">
                <a:latin typeface="Calibri"/>
              </a:rPr>
              <a:t>Pharm.D</a:t>
            </a:r>
            <a:r>
              <a:rPr lang="en-US" sz="1800" b="1" dirty="0" smtClean="0">
                <a:latin typeface="Calibri"/>
              </a:rPr>
              <a:t>.</a:t>
            </a:r>
            <a:endParaRPr lang="en-US" sz="1400" dirty="0">
              <a:latin typeface="Arial Unicode M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alibri"/>
              </a:rPr>
              <a:t>	   </a:t>
            </a:r>
            <a:r>
              <a:rPr lang="en-US" sz="1600" dirty="0" smtClean="0">
                <a:latin typeface="Calibri"/>
              </a:rPr>
              <a:t>Pediatric Pharmacy</a:t>
            </a:r>
            <a:endParaRPr lang="en-US" sz="1400" dirty="0">
              <a:latin typeface="Arial Unicode MS"/>
            </a:endParaRPr>
          </a:p>
          <a:p>
            <a:pPr marL="0">
              <a:spcBef>
                <a:spcPts val="0"/>
              </a:spcBef>
            </a:pPr>
            <a:r>
              <a:rPr lang="en-US" sz="1800" b="1" dirty="0" smtClean="0">
                <a:latin typeface="Calibri"/>
              </a:rPr>
              <a:t>Kathy </a:t>
            </a:r>
            <a:r>
              <a:rPr lang="en-US" sz="1800" b="1" dirty="0">
                <a:latin typeface="Calibri"/>
              </a:rPr>
              <a:t>Nigh, RN</a:t>
            </a:r>
            <a:endParaRPr lang="en-US" sz="1400" dirty="0">
              <a:latin typeface="Arial Unicode M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Calibri"/>
              </a:rPr>
              <a:t>	   </a:t>
            </a:r>
            <a:r>
              <a:rPr lang="en-US" sz="1600" dirty="0" smtClean="0">
                <a:latin typeface="Calibri"/>
              </a:rPr>
              <a:t>Infection </a:t>
            </a:r>
            <a:r>
              <a:rPr lang="en-US" sz="1600" dirty="0">
                <a:latin typeface="Calibri"/>
              </a:rPr>
              <a:t>Prevention</a:t>
            </a:r>
            <a:endParaRPr lang="en-US" sz="1400" dirty="0">
              <a:latin typeface="Arial Unicode MS"/>
            </a:endParaRPr>
          </a:p>
          <a:p>
            <a:pPr marL="0">
              <a:spcBef>
                <a:spcPts val="0"/>
              </a:spcBef>
            </a:pPr>
            <a:r>
              <a:rPr lang="en-US" sz="1800" b="1" dirty="0" smtClean="0">
                <a:latin typeface="Calibri"/>
              </a:rPr>
              <a:t>H</a:t>
            </a:r>
            <a:r>
              <a:rPr lang="en-US" sz="1800" b="1" dirty="0">
                <a:latin typeface="Calibri"/>
              </a:rPr>
              <a:t>. Carl Palmer, MD</a:t>
            </a:r>
            <a:endParaRPr lang="en-US" sz="1400" dirty="0">
              <a:latin typeface="Arial Unicode M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latin typeface="Calibri"/>
              </a:rPr>
              <a:t>	    </a:t>
            </a:r>
            <a:r>
              <a:rPr lang="en-US" sz="1600" dirty="0" smtClean="0">
                <a:latin typeface="Calibri"/>
              </a:rPr>
              <a:t>Medicine</a:t>
            </a:r>
            <a:endParaRPr lang="en-US" sz="1400" dirty="0" smtClean="0">
              <a:latin typeface="Arial Unicode MS"/>
            </a:endParaRPr>
          </a:p>
          <a:p>
            <a:pPr marL="0">
              <a:spcBef>
                <a:spcPts val="0"/>
              </a:spcBef>
            </a:pPr>
            <a:r>
              <a:rPr lang="en-US" sz="1800" b="1" dirty="0" smtClean="0"/>
              <a:t>Nicole Kovacic, </a:t>
            </a:r>
            <a:r>
              <a:rPr lang="en-US" sz="1800" b="1" dirty="0" err="1" smtClean="0"/>
              <a:t>Pharm.D</a:t>
            </a:r>
            <a:r>
              <a:rPr lang="en-US" sz="1800" b="1" dirty="0" smtClean="0"/>
              <a:t>.</a:t>
            </a:r>
            <a:endParaRPr lang="en-US" sz="1800" dirty="0">
              <a:latin typeface="Arial Unicode M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	</a:t>
            </a:r>
            <a:r>
              <a:rPr lang="en-US" sz="1600" dirty="0" smtClean="0"/>
              <a:t>    </a:t>
            </a:r>
            <a:r>
              <a:rPr lang="en-US" sz="1600" dirty="0" smtClean="0"/>
              <a:t>Medical </a:t>
            </a:r>
            <a:r>
              <a:rPr lang="en-US" sz="1600" dirty="0" smtClean="0"/>
              <a:t>ICU</a:t>
            </a:r>
            <a:endParaRPr lang="en-US" sz="1600" b="1" dirty="0" smtClean="0">
              <a:latin typeface="Calibri"/>
            </a:endParaRPr>
          </a:p>
          <a:p>
            <a:pPr marL="0">
              <a:spcBef>
                <a:spcPts val="0"/>
              </a:spcBef>
            </a:pPr>
            <a:r>
              <a:rPr lang="en-US" sz="1800" b="1" dirty="0" smtClean="0">
                <a:latin typeface="Calibri"/>
              </a:rPr>
              <a:t>Karen </a:t>
            </a:r>
            <a:r>
              <a:rPr lang="en-US" sz="1800" b="1" dirty="0" err="1" smtClean="0">
                <a:latin typeface="Calibri"/>
              </a:rPr>
              <a:t>Petros</a:t>
            </a:r>
            <a:r>
              <a:rPr lang="en-US" sz="1800" b="1" dirty="0" smtClean="0">
                <a:latin typeface="Calibri"/>
              </a:rPr>
              <a:t>, </a:t>
            </a:r>
            <a:r>
              <a:rPr lang="en-US" sz="1800" b="1" dirty="0" err="1" smtClean="0">
                <a:latin typeface="Calibri"/>
              </a:rPr>
              <a:t>Pharm.D</a:t>
            </a:r>
            <a:r>
              <a:rPr lang="en-US" sz="1800" b="1" dirty="0" smtClean="0">
                <a:latin typeface="Calibri"/>
              </a:rPr>
              <a:t>.</a:t>
            </a:r>
            <a:endParaRPr lang="en-US" sz="1400" dirty="0" smtClean="0">
              <a:latin typeface="Arial Unicode M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Calibri"/>
              </a:rPr>
              <a:t>	    </a:t>
            </a:r>
            <a:r>
              <a:rPr lang="en-US" sz="1600" dirty="0" smtClean="0">
                <a:latin typeface="Calibri"/>
              </a:rPr>
              <a:t>Surgical </a:t>
            </a:r>
            <a:r>
              <a:rPr lang="en-US" sz="1600" dirty="0">
                <a:latin typeface="Calibri"/>
              </a:rPr>
              <a:t>ICU</a:t>
            </a:r>
            <a:endParaRPr lang="en-US" sz="1400" dirty="0">
              <a:latin typeface="Arial Unicode MS"/>
            </a:endParaRPr>
          </a:p>
          <a:p>
            <a:pPr marL="0">
              <a:spcBef>
                <a:spcPts val="0"/>
              </a:spcBef>
            </a:pPr>
            <a:r>
              <a:rPr lang="en-US" sz="1800" b="1" dirty="0" smtClean="0">
                <a:latin typeface="Calibri"/>
              </a:rPr>
              <a:t>Douglas </a:t>
            </a:r>
            <a:r>
              <a:rPr lang="en-US" sz="1800" b="1" dirty="0">
                <a:latin typeface="Calibri"/>
              </a:rPr>
              <a:t>Slain, </a:t>
            </a:r>
            <a:r>
              <a:rPr lang="en-US" sz="1800" b="1" dirty="0" err="1">
                <a:latin typeface="Calibri"/>
              </a:rPr>
              <a:t>Pharm.D</a:t>
            </a:r>
            <a:r>
              <a:rPr lang="en-US" sz="1800" b="1" dirty="0">
                <a:latin typeface="Calibri"/>
              </a:rPr>
              <a:t>.</a:t>
            </a:r>
            <a:endParaRPr lang="en-US" sz="1400" dirty="0">
              <a:latin typeface="Arial Unicode M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latin typeface="Calibri"/>
              </a:rPr>
              <a:t>	    </a:t>
            </a:r>
            <a:r>
              <a:rPr lang="en-US" sz="1600" dirty="0" smtClean="0">
                <a:latin typeface="Calibri"/>
              </a:rPr>
              <a:t>Infectious </a:t>
            </a:r>
            <a:r>
              <a:rPr lang="en-US" sz="1600" dirty="0">
                <a:latin typeface="Calibri"/>
              </a:rPr>
              <a:t>Diseases</a:t>
            </a:r>
            <a:endParaRPr lang="en-US" sz="1400" dirty="0">
              <a:latin typeface="Arial Unicode MS"/>
            </a:endParaRPr>
          </a:p>
          <a:p>
            <a:pPr>
              <a:spcBef>
                <a:spcPts val="0"/>
              </a:spcBef>
            </a:pPr>
            <a:r>
              <a:rPr lang="en-US" sz="1800" b="1" dirty="0" smtClean="0">
                <a:latin typeface="Calibri"/>
              </a:rPr>
              <a:t>Blake Hays, </a:t>
            </a:r>
            <a:r>
              <a:rPr lang="en-US" sz="1800" b="1" dirty="0" err="1" smtClean="0">
                <a:latin typeface="Calibri"/>
              </a:rPr>
              <a:t>Pharm.D</a:t>
            </a:r>
            <a:r>
              <a:rPr lang="en-US" sz="1800" b="1" dirty="0" smtClean="0">
                <a:latin typeface="Calibri"/>
              </a:rPr>
              <a:t>.                                               </a:t>
            </a:r>
            <a:r>
              <a:rPr lang="en-US" sz="1600" b="1" dirty="0" smtClean="0">
                <a:latin typeface="Calibri"/>
              </a:rPr>
              <a:t>	     </a:t>
            </a:r>
            <a:r>
              <a:rPr lang="en-US" sz="1600" dirty="0" smtClean="0">
                <a:latin typeface="Calibri"/>
              </a:rPr>
              <a:t>Emergency </a:t>
            </a:r>
            <a:r>
              <a:rPr lang="en-US" sz="1600" dirty="0" smtClean="0">
                <a:latin typeface="Calibri"/>
              </a:rPr>
              <a:t>Medicine</a:t>
            </a:r>
          </a:p>
          <a:p>
            <a:pPr lvl="3">
              <a:spcBef>
                <a:spcPts val="0"/>
              </a:spcBef>
            </a:pPr>
            <a:endParaRPr lang="en-US" sz="400" dirty="0">
              <a:latin typeface="Arial Unicode M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2068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99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“Passive” prescriber-led Interventions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8784"/>
            <a:ext cx="10515600" cy="494013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ym typeface="Wingdings"/>
              </a:rPr>
              <a:t>Education tools to assist with </a:t>
            </a:r>
            <a:r>
              <a:rPr lang="en-US" b="1" dirty="0" smtClean="0">
                <a:sym typeface="Wingdings"/>
              </a:rPr>
              <a:t>empiric regimen selection</a:t>
            </a:r>
            <a:endParaRPr lang="en-US" b="1" dirty="0" smtClean="0"/>
          </a:p>
          <a:p>
            <a:pPr lvl="1"/>
            <a:r>
              <a:rPr lang="en-US" b="1" u="sng" dirty="0" smtClean="0"/>
              <a:t>WVU antibiotic guidance site</a:t>
            </a:r>
          </a:p>
          <a:p>
            <a:pPr lvl="2"/>
            <a:r>
              <a:rPr lang="en-US" dirty="0" smtClean="0"/>
              <a:t>Picking empiric therapy is very very very very complicated</a:t>
            </a:r>
          </a:p>
          <a:p>
            <a:pPr lvl="2"/>
            <a:r>
              <a:rPr lang="en-US" dirty="0" smtClean="0"/>
              <a:t>Provide online </a:t>
            </a:r>
            <a:r>
              <a:rPr lang="en-US" b="1" dirty="0" smtClean="0"/>
              <a:t>decision support resources / tools </a:t>
            </a:r>
            <a:r>
              <a:rPr lang="en-US" dirty="0" smtClean="0"/>
              <a:t>for optimal empiric therapy</a:t>
            </a:r>
          </a:p>
          <a:p>
            <a:pPr lvl="2"/>
            <a:r>
              <a:rPr lang="en-US" dirty="0" smtClean="0"/>
              <a:t>Themes :</a:t>
            </a:r>
          </a:p>
          <a:p>
            <a:pPr lvl="3"/>
            <a:r>
              <a:rPr lang="en-US" dirty="0" smtClean="0"/>
              <a:t>Narrowest spectrum to be successful (least selective pressure)</a:t>
            </a:r>
          </a:p>
          <a:p>
            <a:pPr lvl="3"/>
            <a:r>
              <a:rPr lang="en-US" dirty="0" smtClean="0"/>
              <a:t>Safety</a:t>
            </a:r>
          </a:p>
          <a:p>
            <a:pPr lvl="3"/>
            <a:r>
              <a:rPr lang="en-US" dirty="0"/>
              <a:t>A</a:t>
            </a:r>
            <a:r>
              <a:rPr lang="en-US" dirty="0" smtClean="0"/>
              <a:t>void C diff as much as possible (“C </a:t>
            </a:r>
            <a:r>
              <a:rPr lang="en-US" dirty="0" err="1" smtClean="0"/>
              <a:t>diffogenic</a:t>
            </a:r>
            <a:r>
              <a:rPr lang="en-US" dirty="0" smtClean="0"/>
              <a:t> drugs”)</a:t>
            </a:r>
          </a:p>
          <a:p>
            <a:pPr lvl="3"/>
            <a:r>
              <a:rPr lang="en-US" dirty="0" smtClean="0"/>
              <a:t>Microbiome sparing?</a:t>
            </a:r>
          </a:p>
          <a:p>
            <a:pPr lvl="2"/>
            <a:r>
              <a:rPr lang="en-US" dirty="0" smtClean="0"/>
              <a:t>CAP example </a:t>
            </a:r>
            <a:r>
              <a:rPr lang="mr-IN" dirty="0" smtClean="0"/>
              <a:t>–</a:t>
            </a:r>
            <a:r>
              <a:rPr lang="en-US" dirty="0" smtClean="0"/>
              <a:t> Amp/Doxy vs other national guideline based suggested regimens</a:t>
            </a:r>
          </a:p>
          <a:p>
            <a:pPr lvl="2"/>
            <a:endParaRPr lang="en-US" dirty="0" smtClean="0"/>
          </a:p>
          <a:p>
            <a:pPr lvl="1"/>
            <a:r>
              <a:rPr lang="en-US" u="sng" dirty="0" smtClean="0"/>
              <a:t>Smart Sets </a:t>
            </a:r>
            <a:r>
              <a:rPr lang="en-US" dirty="0" smtClean="0"/>
              <a:t>for antibiotic choice (reflect the above)</a:t>
            </a:r>
          </a:p>
          <a:p>
            <a:pPr lvl="1"/>
            <a:r>
              <a:rPr lang="en-US" u="sng" dirty="0" smtClean="0"/>
              <a:t>Alternative Selection Alerts</a:t>
            </a:r>
          </a:p>
          <a:p>
            <a:pPr lvl="1"/>
            <a:r>
              <a:rPr lang="en-US" dirty="0" smtClean="0"/>
              <a:t>Reminders of MDR risks in ordering instructions</a:t>
            </a:r>
          </a:p>
        </p:txBody>
      </p:sp>
    </p:spTree>
    <p:extLst>
      <p:ext uri="{BB962C8B-B14F-4D97-AF65-F5344CB8AC3E}">
        <p14:creationId xmlns:p14="http://schemas.microsoft.com/office/powerpoint/2010/main" val="89226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4484" y="127619"/>
            <a:ext cx="10399316" cy="649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8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544" y="480871"/>
            <a:ext cx="9914681" cy="619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8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Stewardship?</a:t>
            </a:r>
          </a:p>
          <a:p>
            <a:pPr lvl="1"/>
            <a:r>
              <a:rPr lang="en-US" dirty="0" smtClean="0"/>
              <a:t>responsible </a:t>
            </a:r>
            <a:r>
              <a:rPr lang="en-US" dirty="0"/>
              <a:t>planning and management </a:t>
            </a:r>
            <a:r>
              <a:rPr lang="en-US" dirty="0" smtClean="0"/>
              <a:t>of a valuable resource</a:t>
            </a:r>
          </a:p>
          <a:p>
            <a:pPr lvl="1"/>
            <a:r>
              <a:rPr lang="en-US" dirty="0" smtClean="0"/>
              <a:t>antibiotic are a resource that deserve </a:t>
            </a:r>
            <a:r>
              <a:rPr lang="en-US" b="1" i="1" dirty="0" smtClean="0"/>
              <a:t>judicious use / smart use </a:t>
            </a:r>
          </a:p>
          <a:p>
            <a:pPr lvl="1"/>
            <a:endParaRPr lang="en-US" dirty="0"/>
          </a:p>
          <a:p>
            <a:r>
              <a:rPr lang="en-US" dirty="0" smtClean="0"/>
              <a:t>Why Antibiotics?</a:t>
            </a:r>
          </a:p>
          <a:p>
            <a:pPr lvl="1"/>
            <a:r>
              <a:rPr lang="en-US" dirty="0" smtClean="0"/>
              <a:t>Auto-obsolete 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elf extinguishing efficacy </a:t>
            </a:r>
          </a:p>
          <a:p>
            <a:pPr lvl="1"/>
            <a:r>
              <a:rPr lang="en-US" dirty="0" smtClean="0"/>
              <a:t>Use in one patient </a:t>
            </a:r>
            <a:r>
              <a:rPr lang="en-US" dirty="0"/>
              <a:t>c</a:t>
            </a:r>
            <a:r>
              <a:rPr lang="en-US" dirty="0" smtClean="0"/>
              <a:t>an affect health of others 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47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286" y="2271712"/>
            <a:ext cx="1701479" cy="3905251"/>
          </a:xfrm>
        </p:spPr>
        <p:txBody>
          <a:bodyPr/>
          <a:lstStyle/>
          <a:p>
            <a:r>
              <a:rPr lang="en-US" smtClean="0"/>
              <a:t>from your EPIC </a:t>
            </a:r>
            <a:r>
              <a:rPr lang="en-US" dirty="0" smtClean="0"/>
              <a:t>home page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0" t="20187" r="33685" b="40513"/>
          <a:stretch/>
        </p:blipFill>
        <p:spPr bwMode="auto">
          <a:xfrm>
            <a:off x="2590801" y="685800"/>
            <a:ext cx="725039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2362200" y="1828800"/>
            <a:ext cx="5105400" cy="304800"/>
          </a:xfrm>
          <a:prstGeom prst="ellipse">
            <a:avLst/>
          </a:prstGeom>
          <a:noFill/>
          <a:ln w="508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957" y="4494964"/>
            <a:ext cx="4232477" cy="213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5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08" y="1133475"/>
            <a:ext cx="1199518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2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6297" y="365125"/>
            <a:ext cx="8336478" cy="625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8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Passive prescriber-led Interventions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Smart Sets</a:t>
            </a:r>
          </a:p>
          <a:p>
            <a:pPr lvl="1"/>
            <a:r>
              <a:rPr lang="en-US" dirty="0" smtClean="0"/>
              <a:t>Example: </a:t>
            </a:r>
            <a:r>
              <a:rPr lang="en-US" b="1" dirty="0" smtClean="0"/>
              <a:t>Sepsis</a:t>
            </a:r>
          </a:p>
          <a:p>
            <a:pPr lvl="1"/>
            <a:r>
              <a:rPr lang="en-US" dirty="0" smtClean="0"/>
              <a:t>Optimized for source</a:t>
            </a:r>
          </a:p>
          <a:p>
            <a:pPr lvl="1"/>
            <a:r>
              <a:rPr lang="en-US" dirty="0" smtClean="0"/>
              <a:t>Introduce antibiotic heterogeneity</a:t>
            </a:r>
          </a:p>
          <a:p>
            <a:pPr lvl="2"/>
            <a:r>
              <a:rPr lang="en-US" dirty="0" smtClean="0"/>
              <a:t>previously done by random </a:t>
            </a:r>
            <a:r>
              <a:rPr lang="en-US" dirty="0" err="1" smtClean="0"/>
              <a:t>abx</a:t>
            </a:r>
            <a:r>
              <a:rPr lang="en-US" dirty="0" smtClean="0"/>
              <a:t> cycling</a:t>
            </a:r>
          </a:p>
          <a:p>
            <a:pPr lvl="1"/>
            <a:r>
              <a:rPr lang="en-US" dirty="0" smtClean="0"/>
              <a:t>Safety</a:t>
            </a:r>
          </a:p>
          <a:p>
            <a:pPr lvl="2"/>
            <a:r>
              <a:rPr lang="en-US" dirty="0" smtClean="0"/>
              <a:t>alternatives to </a:t>
            </a:r>
            <a:r>
              <a:rPr lang="en-US" dirty="0" err="1" smtClean="0"/>
              <a:t>Vanc</a:t>
            </a:r>
            <a:r>
              <a:rPr lang="en-US" dirty="0" smtClean="0"/>
              <a:t>/</a:t>
            </a:r>
            <a:r>
              <a:rPr lang="en-US" dirty="0" err="1" smtClean="0"/>
              <a:t>Zosyn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 smtClean="0"/>
          </a:p>
          <a:p>
            <a:pPr lvl="2"/>
            <a:r>
              <a:rPr lang="en-US" dirty="0" smtClean="0"/>
              <a:t>encourage stat dosing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1800" u="sng" dirty="0"/>
              <a:t>Endocarditis</a:t>
            </a:r>
            <a:r>
              <a:rPr lang="en-US" sz="1800" dirty="0"/>
              <a:t>: Vancomycin + </a:t>
            </a:r>
            <a:r>
              <a:rPr lang="en-US" sz="1800" dirty="0" err="1"/>
              <a:t>cefepime</a:t>
            </a:r>
            <a:endParaRPr lang="en-US" sz="1800" dirty="0"/>
          </a:p>
          <a:p>
            <a:r>
              <a:rPr lang="en-US" sz="1800" u="sng" dirty="0"/>
              <a:t>Meningitis</a:t>
            </a:r>
            <a:r>
              <a:rPr lang="en-US" sz="1800" dirty="0"/>
              <a:t>: Vancomycin + </a:t>
            </a:r>
            <a:r>
              <a:rPr lang="en-US" sz="1800" dirty="0" err="1"/>
              <a:t>cefepime</a:t>
            </a:r>
            <a:r>
              <a:rPr lang="en-US" sz="1800" dirty="0"/>
              <a:t> + doxycycline; Add ampicillin if listeria risks</a:t>
            </a:r>
          </a:p>
          <a:p>
            <a:r>
              <a:rPr lang="en-US" sz="1800" u="sng" dirty="0"/>
              <a:t>Skin and Soft Tissue</a:t>
            </a:r>
            <a:r>
              <a:rPr lang="en-US" sz="1800" dirty="0"/>
              <a:t>: Linezolid + piperacillin/</a:t>
            </a:r>
            <a:r>
              <a:rPr lang="en-US" sz="1800" dirty="0" err="1"/>
              <a:t>tazobactam</a:t>
            </a:r>
            <a:r>
              <a:rPr lang="en-US" sz="1800" dirty="0"/>
              <a:t> OR Vancomycin + </a:t>
            </a:r>
            <a:r>
              <a:rPr lang="en-US" sz="1800" dirty="0" err="1"/>
              <a:t>cefepime</a:t>
            </a:r>
            <a:r>
              <a:rPr lang="en-US" sz="1800" dirty="0"/>
              <a:t> + metronidazole </a:t>
            </a:r>
          </a:p>
          <a:p>
            <a:r>
              <a:rPr lang="en-US" sz="1800" u="sng" dirty="0"/>
              <a:t>Urinary Tract</a:t>
            </a:r>
            <a:r>
              <a:rPr lang="en-US" sz="1800" dirty="0"/>
              <a:t>: Vancomycin + </a:t>
            </a:r>
            <a:r>
              <a:rPr lang="en-US" sz="1800" dirty="0" err="1"/>
              <a:t>cefepime</a:t>
            </a:r>
            <a:r>
              <a:rPr lang="en-US" sz="1800" dirty="0"/>
              <a:t> OR Linezolid + </a:t>
            </a:r>
            <a:r>
              <a:rPr lang="en-US" sz="1800" dirty="0" smtClean="0"/>
              <a:t>piperacillin/</a:t>
            </a:r>
            <a:r>
              <a:rPr lang="en-US" sz="1800" dirty="0" err="1" smtClean="0"/>
              <a:t>tazobactam</a:t>
            </a:r>
            <a:endParaRPr lang="en-US" sz="1800" u="sng" dirty="0" smtClean="0"/>
          </a:p>
          <a:p>
            <a:r>
              <a:rPr lang="en-US" sz="1800" u="sng" dirty="0" smtClean="0"/>
              <a:t>Intra-abdominal</a:t>
            </a:r>
            <a:r>
              <a:rPr lang="en-US" sz="1800" dirty="0"/>
              <a:t>: Linezolid + piperacillin/</a:t>
            </a:r>
            <a:r>
              <a:rPr lang="en-US" sz="1800" dirty="0" err="1"/>
              <a:t>tazobactam</a:t>
            </a:r>
            <a:r>
              <a:rPr lang="en-US" sz="1800" dirty="0"/>
              <a:t> OR Vancomycin + </a:t>
            </a:r>
            <a:r>
              <a:rPr lang="en-US" sz="1800" dirty="0" err="1"/>
              <a:t>cefepime</a:t>
            </a:r>
            <a:r>
              <a:rPr lang="en-US" sz="1800" dirty="0"/>
              <a:t> + metronidazole OR Severe (anaphylaxis) beta-lactam allergy: linezolid + </a:t>
            </a:r>
            <a:r>
              <a:rPr lang="en-US" sz="1800" dirty="0" err="1"/>
              <a:t>aztreonam</a:t>
            </a:r>
            <a:r>
              <a:rPr lang="en-US" sz="1800" dirty="0"/>
              <a:t> + metronidazole </a:t>
            </a:r>
          </a:p>
          <a:p>
            <a:r>
              <a:rPr lang="en-US" sz="1800" u="sng" dirty="0"/>
              <a:t>Pneumonia</a:t>
            </a:r>
            <a:r>
              <a:rPr lang="en-US" sz="1800" dirty="0"/>
              <a:t>: Linezolid + piperacillin/</a:t>
            </a:r>
            <a:r>
              <a:rPr lang="en-US" sz="1800" dirty="0" err="1"/>
              <a:t>tazobactam</a:t>
            </a:r>
            <a:r>
              <a:rPr lang="en-US" sz="1800" dirty="0"/>
              <a:t> + doxycycline OR Vancomycin + </a:t>
            </a:r>
            <a:r>
              <a:rPr lang="en-US" sz="1800" dirty="0" err="1"/>
              <a:t>cefepime</a:t>
            </a:r>
            <a:r>
              <a:rPr lang="en-US" sz="1800" dirty="0"/>
              <a:t> + doxycycline</a:t>
            </a:r>
          </a:p>
          <a:p>
            <a:r>
              <a:rPr lang="en-US" sz="1800" u="sng" dirty="0" smtClean="0"/>
              <a:t>Immunocompromised</a:t>
            </a:r>
            <a:r>
              <a:rPr lang="en-US" sz="1800" dirty="0"/>
              <a:t>: Vancomycin + </a:t>
            </a:r>
            <a:r>
              <a:rPr lang="en-US" sz="1800" dirty="0" err="1"/>
              <a:t>cefepime</a:t>
            </a:r>
            <a:r>
              <a:rPr lang="en-US" sz="1800" dirty="0"/>
              <a:t> OR Severe (anaphylaxis) beta-lactam allergy: </a:t>
            </a:r>
            <a:r>
              <a:rPr lang="en-US" sz="1800" dirty="0" err="1"/>
              <a:t>aztreonam</a:t>
            </a:r>
            <a:r>
              <a:rPr lang="en-US" sz="1800" dirty="0"/>
              <a:t> + tobramycin in place of </a:t>
            </a:r>
            <a:r>
              <a:rPr lang="en-US" sz="1800" dirty="0" err="1"/>
              <a:t>cefepime</a:t>
            </a:r>
            <a:r>
              <a:rPr lang="en-US" sz="1800" dirty="0"/>
              <a:t> </a:t>
            </a:r>
          </a:p>
          <a:p>
            <a:r>
              <a:rPr lang="en-US" sz="1800" u="sng" dirty="0"/>
              <a:t>Unknown</a:t>
            </a:r>
            <a:r>
              <a:rPr lang="en-US" sz="1800" dirty="0"/>
              <a:t>: Vancomycin + </a:t>
            </a:r>
            <a:r>
              <a:rPr lang="en-US" sz="1800" dirty="0" err="1"/>
              <a:t>cefepime</a:t>
            </a:r>
            <a:r>
              <a:rPr lang="en-US" sz="1800" dirty="0"/>
              <a:t> OR Vancomycin + piperacillin/</a:t>
            </a:r>
            <a:r>
              <a:rPr lang="en-US" sz="1800" dirty="0" err="1"/>
              <a:t>tazobactam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682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" y="365125"/>
            <a:ext cx="11064240" cy="1325563"/>
          </a:xfrm>
        </p:spPr>
        <p:txBody>
          <a:bodyPr/>
          <a:lstStyle/>
          <a:p>
            <a:r>
              <a:rPr lang="en-US" dirty="0"/>
              <a:t>Passive </a:t>
            </a:r>
            <a:r>
              <a:rPr lang="en-US" dirty="0" smtClean="0"/>
              <a:t>prescriber-led interventions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9560" y="1690688"/>
            <a:ext cx="5099462" cy="4351338"/>
          </a:xfrm>
        </p:spPr>
        <p:txBody>
          <a:bodyPr/>
          <a:lstStyle/>
          <a:p>
            <a:r>
              <a:rPr lang="en-US" dirty="0" smtClean="0"/>
              <a:t>Alternative selection alerts</a:t>
            </a:r>
          </a:p>
          <a:p>
            <a:pPr lvl="1"/>
            <a:r>
              <a:rPr lang="en-US" dirty="0" smtClean="0"/>
              <a:t>An alternate way to reference the WVU guidance page</a:t>
            </a:r>
          </a:p>
          <a:p>
            <a:pPr lvl="1"/>
            <a:r>
              <a:rPr lang="en-US" dirty="0" smtClean="0"/>
              <a:t>Also, keeps providers aware of drug shortages, cost, safety issues, PO equivalent formulations available, etc.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723" y="1377541"/>
            <a:ext cx="6702553" cy="497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4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64" y="152400"/>
            <a:ext cx="9714941" cy="968574"/>
          </a:xfrm>
        </p:spPr>
        <p:txBody>
          <a:bodyPr>
            <a:normAutofit fontScale="90000"/>
          </a:bodyPr>
          <a:lstStyle/>
          <a:p>
            <a:pPr lvl="1"/>
            <a:r>
              <a:rPr lang="en-US" altLang="en-US" sz="3600" dirty="0" smtClean="0"/>
              <a:t>Passive Interventions: </a:t>
            </a:r>
            <a:r>
              <a:rPr lang="en-US" altLang="en-US" sz="3600" b="1" dirty="0" smtClean="0"/>
              <a:t>De-escalation Reminder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66801"/>
            <a:ext cx="8229600" cy="5059363"/>
          </a:xfrm>
        </p:spPr>
        <p:txBody>
          <a:bodyPr/>
          <a:lstStyle/>
          <a:p>
            <a:pPr marL="349250" lvl="2" indent="-341313">
              <a:buFont typeface="Wingdings" panose="05000000000000000000" pitchFamily="2" charset="2"/>
              <a:buChar char="§"/>
            </a:pPr>
            <a:r>
              <a:rPr lang="en-US" altLang="en-US" sz="2800" dirty="0"/>
              <a:t>48-hour “</a:t>
            </a:r>
            <a:r>
              <a:rPr lang="en-US" altLang="en-US" sz="2800" b="1" dirty="0"/>
              <a:t>Antibiotic Timeout</a:t>
            </a:r>
            <a:r>
              <a:rPr lang="en-US" altLang="en-US" sz="2800" dirty="0"/>
              <a:t>”</a:t>
            </a:r>
          </a:p>
          <a:p>
            <a:pPr marL="7937" lvl="2" indent="0">
              <a:buNone/>
            </a:pPr>
            <a:endParaRPr lang="en-US" altLang="en-US" sz="2800" dirty="0"/>
          </a:p>
          <a:p>
            <a:pPr marL="349250" lvl="2" indent="-341313">
              <a:buFont typeface="Wingdings" panose="05000000000000000000" pitchFamily="2" charset="2"/>
              <a:buChar char="§"/>
            </a:pPr>
            <a:endParaRPr lang="en-US" altLang="en-US" sz="2800" dirty="0"/>
          </a:p>
          <a:p>
            <a:pPr marL="349250" lvl="2" indent="-341313">
              <a:buFont typeface="Wingdings" panose="05000000000000000000" pitchFamily="2" charset="2"/>
              <a:buChar char="§"/>
            </a:pPr>
            <a:endParaRPr lang="en-US" altLang="en-US" sz="2800" dirty="0"/>
          </a:p>
          <a:p>
            <a:pPr marL="346075" lvl="2" indent="-346075">
              <a:buFont typeface="Wingdings" panose="05000000000000000000" pitchFamily="2" charset="2"/>
              <a:buChar char="§"/>
            </a:pPr>
            <a:endParaRPr lang="en-US" altLang="en-US" sz="1200" dirty="0"/>
          </a:p>
          <a:p>
            <a:pPr marL="346075" lvl="2" indent="-346075">
              <a:buFont typeface="Wingdings" panose="05000000000000000000" pitchFamily="2" charset="2"/>
              <a:buChar char="§"/>
            </a:pPr>
            <a:endParaRPr lang="en-US" altLang="en-US" sz="2800" dirty="0" smtClean="0"/>
          </a:p>
          <a:p>
            <a:pPr marL="346075" lvl="2" indent="-346075">
              <a:buFont typeface="Wingdings" panose="05000000000000000000" pitchFamily="2" charset="2"/>
              <a:buChar char="§"/>
            </a:pPr>
            <a:r>
              <a:rPr lang="en-US" altLang="en-US" sz="2800" dirty="0" smtClean="0"/>
              <a:t>72-hour </a:t>
            </a:r>
            <a:r>
              <a:rPr lang="en-US" altLang="en-US" sz="2800" dirty="0"/>
              <a:t>alert reminder for de-escalation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r="3964" b="37594"/>
          <a:stretch/>
        </p:blipFill>
        <p:spPr bwMode="auto">
          <a:xfrm>
            <a:off x="2325682" y="1600200"/>
            <a:ext cx="7351718" cy="132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" t="13119" r="3976" b="26420"/>
          <a:stretch/>
        </p:blipFill>
        <p:spPr bwMode="auto">
          <a:xfrm>
            <a:off x="2293368" y="4077235"/>
            <a:ext cx="7416345" cy="16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03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3654"/>
          </a:xfrm>
        </p:spPr>
        <p:txBody>
          <a:bodyPr/>
          <a:lstStyle/>
          <a:p>
            <a:r>
              <a:rPr lang="en-US" dirty="0" smtClean="0"/>
              <a:t>Passive prescriber-led interventions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6914"/>
            <a:ext cx="10515600" cy="4740049"/>
          </a:xfrm>
        </p:spPr>
        <p:txBody>
          <a:bodyPr/>
          <a:lstStyle/>
          <a:p>
            <a:r>
              <a:rPr lang="en-US" dirty="0" smtClean="0"/>
              <a:t>Documentation of antibiotic </a:t>
            </a:r>
            <a:r>
              <a:rPr lang="en-US" b="1" dirty="0" smtClean="0"/>
              <a:t>indication </a:t>
            </a:r>
          </a:p>
          <a:p>
            <a:r>
              <a:rPr lang="en-US" i="1" dirty="0" smtClean="0"/>
              <a:t>Anticipated</a:t>
            </a:r>
            <a:r>
              <a:rPr lang="en-US" dirty="0" smtClean="0"/>
              <a:t> </a:t>
            </a:r>
            <a:r>
              <a:rPr lang="en-US" b="1" dirty="0" smtClean="0"/>
              <a:t>duration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dirty="0" smtClean="0"/>
              <a:t>therapy entry (non-binding)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8" t="14975" r="31923" b="28599"/>
          <a:stretch/>
        </p:blipFill>
        <p:spPr bwMode="auto">
          <a:xfrm>
            <a:off x="748145" y="3027373"/>
            <a:ext cx="4833257" cy="351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579" y="3890064"/>
            <a:ext cx="6221181" cy="173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2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Passive prescriber-led interventions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477" y="1096050"/>
            <a:ext cx="11031165" cy="4351338"/>
          </a:xfrm>
        </p:spPr>
        <p:txBody>
          <a:bodyPr>
            <a:normAutofit/>
          </a:bodyPr>
          <a:lstStyle/>
          <a:p>
            <a:r>
              <a:rPr lang="en-US" sz="2400" dirty="0"/>
              <a:t>Documentation of </a:t>
            </a:r>
            <a:r>
              <a:rPr lang="en-US" sz="2400" dirty="0" smtClean="0"/>
              <a:t>urine culture </a:t>
            </a:r>
            <a:r>
              <a:rPr lang="en-US" sz="2400" b="1" dirty="0" smtClean="0"/>
              <a:t>indication </a:t>
            </a:r>
            <a:r>
              <a:rPr lang="en-US" sz="2400" dirty="0" smtClean="0"/>
              <a:t>for ordering</a:t>
            </a:r>
            <a:endParaRPr lang="en-US" sz="2400" dirty="0"/>
          </a:p>
          <a:p>
            <a:r>
              <a:rPr lang="en-US" sz="2400" b="1" dirty="0"/>
              <a:t>Growth of bacteria on Urine culture </a:t>
            </a:r>
            <a:r>
              <a:rPr lang="en-US" sz="2400" b="1" i="1" dirty="0"/>
              <a:t>alone </a:t>
            </a:r>
            <a:r>
              <a:rPr lang="en-US" sz="2400" b="1" dirty="0"/>
              <a:t>does not establish that a patient has a UTI</a:t>
            </a:r>
            <a:r>
              <a:rPr lang="en-US" sz="2400" dirty="0"/>
              <a:t>. The patient's </a:t>
            </a:r>
            <a:r>
              <a:rPr lang="en-US" sz="2400" b="1" dirty="0"/>
              <a:t>symptoms &amp; clinical context </a:t>
            </a:r>
            <a:r>
              <a:rPr lang="en-US" sz="2400" dirty="0"/>
              <a:t>are of central importance in determining </a:t>
            </a:r>
            <a:r>
              <a:rPr lang="en-US" sz="2400" b="1" dirty="0"/>
              <a:t>UTI vs asymptomatic bacteriuria</a:t>
            </a:r>
            <a:r>
              <a:rPr lang="en-US" sz="24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23635" r="21034" b="25203"/>
          <a:stretch/>
        </p:blipFill>
        <p:spPr bwMode="auto">
          <a:xfrm>
            <a:off x="2125492" y="2620806"/>
            <a:ext cx="7339519" cy="405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33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307"/>
          </a:xfrm>
        </p:spPr>
        <p:txBody>
          <a:bodyPr/>
          <a:lstStyle/>
          <a:p>
            <a:r>
              <a:rPr lang="en-US" dirty="0"/>
              <a:t>Passive </a:t>
            </a:r>
            <a:r>
              <a:rPr lang="en-US" dirty="0" smtClean="0"/>
              <a:t>prescriber-led interventions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2720"/>
            <a:ext cx="10610088" cy="5039360"/>
          </a:xfrm>
        </p:spPr>
        <p:txBody>
          <a:bodyPr>
            <a:normAutofit/>
          </a:bodyPr>
          <a:lstStyle/>
          <a:p>
            <a:r>
              <a:rPr lang="en-US" dirty="0"/>
              <a:t>Reminders of MDR risks in </a:t>
            </a:r>
            <a:r>
              <a:rPr lang="en-US" dirty="0" smtClean="0"/>
              <a:t>ordering instructions for certain Antibiotics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Example: anti-Pseudomonas agents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Skin/soft tissue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Burns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Water exposure to wounds/trauma/puncture wound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External otitis/</a:t>
            </a:r>
            <a:r>
              <a:rPr lang="en-US" sz="1600" dirty="0" err="1"/>
              <a:t>perichondritis</a:t>
            </a:r>
            <a:endParaRPr lang="en-US" sz="16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Pulmonary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Cystic fibrosis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Chronic lung disease (bronchiectasis)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HAP/VAP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Injection drug users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Prolonged hospitalization/exposure to antibiotics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Neutropenia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Critical illness/sepsis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</a:t>
            </a:r>
            <a:r>
              <a:rPr lang="en-US" dirty="0" smtClean="0"/>
              <a:t>Interventions by the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Formulary decisions</a:t>
            </a:r>
          </a:p>
          <a:p>
            <a:r>
              <a:rPr lang="en-US" dirty="0" smtClean="0"/>
              <a:t>Pre-prescription authorization (PPA)</a:t>
            </a:r>
          </a:p>
          <a:p>
            <a:pPr lvl="1"/>
            <a:r>
              <a:rPr lang="en-US" dirty="0" smtClean="0"/>
              <a:t>“Restriction”</a:t>
            </a:r>
          </a:p>
          <a:p>
            <a:r>
              <a:rPr lang="en-US" dirty="0" smtClean="0"/>
              <a:t>Post-prescription </a:t>
            </a:r>
            <a:r>
              <a:rPr lang="en-US" dirty="0"/>
              <a:t>review with feedback (</a:t>
            </a:r>
            <a:r>
              <a:rPr lang="en-US" dirty="0" smtClean="0"/>
              <a:t>PPRF)</a:t>
            </a:r>
          </a:p>
          <a:p>
            <a:pPr lvl="1"/>
            <a:r>
              <a:rPr lang="en-US" dirty="0" smtClean="0"/>
              <a:t>phone call from committee after a few days</a:t>
            </a:r>
          </a:p>
        </p:txBody>
      </p:sp>
    </p:spTree>
    <p:extLst>
      <p:ext uri="{BB962C8B-B14F-4D97-AF65-F5344CB8AC3E}">
        <p14:creationId xmlns:p14="http://schemas.microsoft.com/office/powerpoint/2010/main" val="136632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“Sir” Alexander </a:t>
            </a:r>
            <a:r>
              <a:rPr lang="en-US" dirty="0" err="1" smtClean="0"/>
              <a:t>Flemming’s</a:t>
            </a:r>
            <a:r>
              <a:rPr lang="en-US" dirty="0" smtClean="0"/>
              <a:t> war time miracle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656" y="5332849"/>
            <a:ext cx="11054144" cy="11142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1945 Nobel Prize</a:t>
            </a:r>
          </a:p>
          <a:p>
            <a:r>
              <a:rPr lang="en-US" dirty="0"/>
              <a:t>One of </a:t>
            </a:r>
            <a:r>
              <a:rPr lang="en-US" b="1" dirty="0"/>
              <a:t>the most </a:t>
            </a:r>
            <a:r>
              <a:rPr lang="en-US" dirty="0"/>
              <a:t>important developments of modern medicine</a:t>
            </a:r>
          </a:p>
          <a:p>
            <a:pPr lvl="1"/>
            <a:r>
              <a:rPr lang="en-US" dirty="0"/>
              <a:t>2 decades to average life expectancy - </a:t>
            </a:r>
            <a:r>
              <a:rPr lang="en-US" dirty="0">
                <a:sym typeface="Wingdings"/>
              </a:rPr>
              <a:t> wow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361" y="1825626"/>
            <a:ext cx="4162367" cy="3372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57" y="1825624"/>
            <a:ext cx="5156264" cy="337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6771"/>
            <a:ext cx="10515600" cy="821801"/>
          </a:xfrm>
        </p:spPr>
        <p:txBody>
          <a:bodyPr/>
          <a:lstStyle/>
          <a:p>
            <a:pPr lvl="1"/>
            <a:r>
              <a:rPr lang="en-US" altLang="en-US" b="1" dirty="0" smtClean="0"/>
              <a:t>Active intervention: </a:t>
            </a:r>
            <a:r>
              <a:rPr lang="en-US" dirty="0" smtClean="0"/>
              <a:t>Pre-prescription authorization (PPA)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2744"/>
            <a:ext cx="10515600" cy="5208607"/>
          </a:xfrm>
        </p:spPr>
        <p:txBody>
          <a:bodyPr>
            <a:normAutofit/>
          </a:bodyPr>
          <a:lstStyle/>
          <a:p>
            <a:pPr marL="342900" lvl="2" indent="-342900">
              <a:buFont typeface="Wingdings" panose="05000000000000000000" pitchFamily="2" charset="2"/>
              <a:buChar char="§"/>
            </a:pPr>
            <a:r>
              <a:rPr lang="en-US" altLang="en-US" u="sng" dirty="0" smtClean="0"/>
              <a:t>Restricted antimicrobials</a:t>
            </a:r>
            <a:r>
              <a:rPr lang="en-US" altLang="en-US" dirty="0" smtClean="0"/>
              <a:t>: </a:t>
            </a:r>
            <a:r>
              <a:rPr lang="en-US" altLang="en-US" b="1" dirty="0" smtClean="0"/>
              <a:t>only 9</a:t>
            </a:r>
          </a:p>
          <a:p>
            <a:pPr marL="342900" lvl="2" indent="-342900">
              <a:buFont typeface="Wingdings" panose="05000000000000000000" pitchFamily="2" charset="2"/>
              <a:buChar char="§"/>
            </a:pPr>
            <a:endParaRPr lang="en-US" altLang="en-US" b="1" dirty="0" smtClean="0"/>
          </a:p>
          <a:p>
            <a:pPr marL="800100" lvl="3" indent="-342900">
              <a:buFont typeface="Wingdings" panose="05000000000000000000" pitchFamily="2" charset="2"/>
              <a:buChar char="§"/>
            </a:pPr>
            <a:r>
              <a:rPr lang="en-US" altLang="en-US" dirty="0" smtClean="0"/>
              <a:t>Resistance prevention / induction (Pharmacist reviews – criteria on WVU </a:t>
            </a:r>
            <a:r>
              <a:rPr lang="en-US" altLang="en-US" dirty="0" err="1" smtClean="0"/>
              <a:t>Abx</a:t>
            </a:r>
            <a:r>
              <a:rPr lang="en-US" altLang="en-US" dirty="0" smtClean="0"/>
              <a:t> Guidance Web Page)</a:t>
            </a:r>
          </a:p>
          <a:p>
            <a:pPr marL="1257300" lvl="4" indent="-342900">
              <a:buFont typeface="Wingdings" panose="05000000000000000000" pitchFamily="2" charset="2"/>
              <a:buChar char="§"/>
            </a:pPr>
            <a:r>
              <a:rPr lang="en-US" altLang="en-US" b="1" dirty="0" smtClean="0"/>
              <a:t>Ciprofloxacin</a:t>
            </a:r>
          </a:p>
          <a:p>
            <a:pPr marL="1257300" lvl="4" indent="-342900">
              <a:buFont typeface="Wingdings" panose="05000000000000000000" pitchFamily="2" charset="2"/>
              <a:buChar char="§"/>
            </a:pPr>
            <a:r>
              <a:rPr lang="en-US" altLang="en-US" b="1" dirty="0" smtClean="0"/>
              <a:t>Levofloxacin</a:t>
            </a:r>
          </a:p>
          <a:p>
            <a:pPr marL="1257300" lvl="4" indent="-342900">
              <a:buFont typeface="Wingdings" panose="05000000000000000000" pitchFamily="2" charset="2"/>
              <a:buChar char="§"/>
            </a:pPr>
            <a:r>
              <a:rPr lang="en-US" altLang="en-US" b="1" dirty="0" err="1" smtClean="0"/>
              <a:t>Meropenem</a:t>
            </a:r>
            <a:endParaRPr lang="en-US" altLang="en-US" b="1" dirty="0" smtClean="0"/>
          </a:p>
          <a:p>
            <a:pPr marL="1257300" lvl="4" indent="-342900">
              <a:buFont typeface="Wingdings" panose="05000000000000000000" pitchFamily="2" charset="2"/>
              <a:buChar char="§"/>
            </a:pPr>
            <a:endParaRPr lang="en-US" altLang="en-US" b="1" dirty="0" smtClean="0"/>
          </a:p>
          <a:p>
            <a:pPr marL="800100" lvl="3" indent="-342900">
              <a:buFont typeface="Wingdings" panose="05000000000000000000" pitchFamily="2" charset="2"/>
              <a:buChar char="§"/>
            </a:pPr>
            <a:r>
              <a:rPr lang="en-US" altLang="en-US" dirty="0" smtClean="0"/>
              <a:t>Cost (ID Consult/Curbside)</a:t>
            </a:r>
          </a:p>
          <a:p>
            <a:pPr marL="1257300" lvl="4" indent="-342900">
              <a:buFont typeface="Wingdings" panose="05000000000000000000" pitchFamily="2" charset="2"/>
              <a:buChar char="§"/>
            </a:pPr>
            <a:r>
              <a:rPr lang="en-US" altLang="en-US" b="1" dirty="0" err="1" smtClean="0"/>
              <a:t>Fidaxomicin</a:t>
            </a:r>
            <a:endParaRPr lang="en-US" altLang="en-US" b="1" dirty="0" smtClean="0"/>
          </a:p>
          <a:p>
            <a:pPr marL="1257300" lvl="4" indent="-342900">
              <a:buFont typeface="Wingdings" panose="05000000000000000000" pitchFamily="2" charset="2"/>
              <a:buChar char="§"/>
            </a:pPr>
            <a:r>
              <a:rPr lang="en-US" altLang="en-US" b="1" dirty="0" err="1" smtClean="0"/>
              <a:t>Dalbavancin</a:t>
            </a:r>
            <a:endParaRPr lang="en-US" altLang="en-US" b="1" dirty="0" smtClean="0"/>
          </a:p>
          <a:p>
            <a:pPr marL="1257300" lvl="4" indent="-342900">
              <a:buFont typeface="Wingdings" panose="05000000000000000000" pitchFamily="2" charset="2"/>
              <a:buChar char="§"/>
            </a:pPr>
            <a:endParaRPr lang="en-US" altLang="en-US" b="1" dirty="0" smtClean="0"/>
          </a:p>
          <a:p>
            <a:pPr marL="800100" lvl="3" indent="-342900">
              <a:buFont typeface="Wingdings" panose="05000000000000000000" pitchFamily="2" charset="2"/>
              <a:buChar char="§"/>
            </a:pPr>
            <a:r>
              <a:rPr lang="en-US" altLang="en-US" dirty="0" smtClean="0"/>
              <a:t>Newer meds w/ uncertain ideal use situations (ID Consult/Curbside)</a:t>
            </a:r>
          </a:p>
          <a:p>
            <a:pPr marL="1257300" lvl="4" indent="-342900">
              <a:buFont typeface="Wingdings" panose="05000000000000000000" pitchFamily="2" charset="2"/>
              <a:buChar char="§"/>
            </a:pPr>
            <a:r>
              <a:rPr lang="en-US" altLang="en-US" b="1" dirty="0" smtClean="0"/>
              <a:t>Ceftazidime/avibactam </a:t>
            </a:r>
            <a:r>
              <a:rPr lang="en-US" altLang="en-US" b="1" dirty="0"/>
              <a:t>(</a:t>
            </a:r>
            <a:r>
              <a:rPr lang="en-US" altLang="en-US" b="1" dirty="0" err="1" smtClean="0"/>
              <a:t>Avycaz</a:t>
            </a:r>
            <a:r>
              <a:rPr lang="en-US" altLang="en-US" b="1" dirty="0" smtClean="0"/>
              <a:t>) … ESBL</a:t>
            </a:r>
          </a:p>
          <a:p>
            <a:pPr marL="1257300" lvl="4" indent="-342900">
              <a:buFont typeface="Wingdings" panose="05000000000000000000" pitchFamily="2" charset="2"/>
              <a:buChar char="§"/>
            </a:pPr>
            <a:r>
              <a:rPr lang="en-US" altLang="en-US" b="1" dirty="0" err="1" smtClean="0"/>
              <a:t>Ceftolozane</a:t>
            </a:r>
            <a:r>
              <a:rPr lang="en-US" altLang="en-US" b="1" dirty="0" smtClean="0"/>
              <a:t>/tazobactam </a:t>
            </a:r>
            <a:r>
              <a:rPr lang="en-US" altLang="en-US" b="1" dirty="0"/>
              <a:t>(</a:t>
            </a:r>
            <a:r>
              <a:rPr lang="en-US" altLang="en-US" b="1" dirty="0" err="1" smtClean="0"/>
              <a:t>Zerbaxa</a:t>
            </a:r>
            <a:r>
              <a:rPr lang="en-US" altLang="en-US" b="1" dirty="0" smtClean="0"/>
              <a:t>) … Pseudomonas</a:t>
            </a:r>
          </a:p>
          <a:p>
            <a:pPr marL="1257300" lvl="4" indent="-342900">
              <a:buFont typeface="Wingdings" panose="05000000000000000000" pitchFamily="2" charset="2"/>
              <a:buChar char="§"/>
            </a:pPr>
            <a:r>
              <a:rPr lang="en-US" altLang="en-US" b="1" dirty="0" err="1" smtClean="0"/>
              <a:t>Meropenem</a:t>
            </a:r>
            <a:r>
              <a:rPr lang="en-US" altLang="en-US" b="1" dirty="0" smtClean="0"/>
              <a:t>/</a:t>
            </a:r>
            <a:r>
              <a:rPr lang="en-US" altLang="en-US" b="1" dirty="0" err="1" smtClean="0"/>
              <a:t>vaborbactam</a:t>
            </a:r>
            <a:r>
              <a:rPr lang="en-US" altLang="en-US" b="1" dirty="0" smtClean="0"/>
              <a:t> (</a:t>
            </a:r>
            <a:r>
              <a:rPr lang="en-US" altLang="en-US" b="1" dirty="0" err="1" smtClean="0"/>
              <a:t>Vabomere</a:t>
            </a:r>
            <a:r>
              <a:rPr lang="en-US" altLang="en-US" b="1" dirty="0" smtClean="0"/>
              <a:t>) … KPC</a:t>
            </a:r>
          </a:p>
          <a:p>
            <a:pPr marL="1257300" lvl="4" indent="-342900">
              <a:buFont typeface="Wingdings" panose="05000000000000000000" pitchFamily="2" charset="2"/>
              <a:buChar char="§"/>
            </a:pPr>
            <a:r>
              <a:rPr lang="en-US" altLang="en-US" b="1" dirty="0" err="1" smtClean="0"/>
              <a:t>Eravacycline</a:t>
            </a:r>
            <a:r>
              <a:rPr lang="en-US" altLang="en-US" b="1" dirty="0" smtClean="0"/>
              <a:t> (“</a:t>
            </a:r>
            <a:r>
              <a:rPr lang="en-US" altLang="en-US" b="1" dirty="0" err="1" smtClean="0"/>
              <a:t>Tige</a:t>
            </a:r>
            <a:r>
              <a:rPr lang="en-US" altLang="en-US" b="1" dirty="0" smtClean="0"/>
              <a:t> 2.0”)</a:t>
            </a:r>
          </a:p>
          <a:p>
            <a:pPr marL="1257300" lvl="4" indent="-342900">
              <a:buFont typeface="Wingdings" panose="05000000000000000000" pitchFamily="2" charset="2"/>
              <a:buChar char="§"/>
            </a:pPr>
            <a:endParaRPr lang="en-US" altLang="en-US" b="1" dirty="0" smtClean="0"/>
          </a:p>
          <a:p>
            <a:pPr marL="0" indent="-914400">
              <a:buFont typeface="Wingdings" panose="05000000000000000000" pitchFamily="2" charset="2"/>
              <a:buChar char="§"/>
            </a:pPr>
            <a:endParaRPr lang="en-US" alt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15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Pre-prescription authorization (PPA)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Johns Hopkins </a:t>
            </a:r>
            <a:r>
              <a:rPr lang="en-US" dirty="0" smtClean="0"/>
              <a:t>Hospital Restricted </a:t>
            </a:r>
            <a:r>
              <a:rPr lang="en-US" dirty="0" err="1" smtClean="0"/>
              <a:t>Abx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880" y="2294438"/>
            <a:ext cx="5740400" cy="437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6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US" sz="3200" b="1" u="sng" dirty="0" smtClean="0"/>
              <a:t>PLEASE HELP</a:t>
            </a:r>
            <a:r>
              <a:rPr lang="en-US" sz="3200" b="1" dirty="0" smtClean="0"/>
              <a:t> </a:t>
            </a:r>
            <a:r>
              <a:rPr lang="en-US" sz="3200" dirty="0" smtClean="0"/>
              <a:t>- Allergy clarification / verification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2768"/>
            <a:ext cx="10515600" cy="4742688"/>
          </a:xfrm>
        </p:spPr>
        <p:txBody>
          <a:bodyPr>
            <a:normAutofit fontScale="92500" lnSpcReduction="20000"/>
          </a:bodyPr>
          <a:lstStyle/>
          <a:p>
            <a:pPr lvl="1"/>
            <a:endParaRPr lang="en-US" dirty="0"/>
          </a:p>
          <a:p>
            <a:pPr lvl="1"/>
            <a:r>
              <a:rPr lang="en-US" dirty="0"/>
              <a:t>PCN </a:t>
            </a:r>
            <a:r>
              <a:rPr lang="en-US" dirty="0" smtClean="0"/>
              <a:t>allergy</a:t>
            </a:r>
            <a:endParaRPr lang="en-US" dirty="0"/>
          </a:p>
          <a:p>
            <a:pPr lvl="2"/>
            <a:r>
              <a:rPr lang="en-US" b="1" dirty="0" smtClean="0"/>
              <a:t>Bad news</a:t>
            </a:r>
            <a:r>
              <a:rPr lang="en-US" dirty="0" smtClean="0"/>
              <a:t>: places </a:t>
            </a:r>
            <a:r>
              <a:rPr lang="en-US" dirty="0"/>
              <a:t>patients at risk of prolonged length of stay, readmissions, and acquisition of </a:t>
            </a:r>
            <a:r>
              <a:rPr lang="en-US" dirty="0" smtClean="0"/>
              <a:t>multidrug-resistant </a:t>
            </a:r>
            <a:r>
              <a:rPr lang="en-US" dirty="0"/>
              <a:t>organisms, treatment failure, resistance </a:t>
            </a:r>
            <a:r>
              <a:rPr lang="en-US" dirty="0" smtClean="0"/>
              <a:t>generation, and </a:t>
            </a:r>
            <a:r>
              <a:rPr lang="en-US" dirty="0"/>
              <a:t>increased </a:t>
            </a:r>
            <a:r>
              <a:rPr lang="en-US" dirty="0" smtClean="0"/>
              <a:t>mortality</a:t>
            </a:r>
          </a:p>
          <a:p>
            <a:pPr lvl="2"/>
            <a:endParaRPr lang="en-US" dirty="0"/>
          </a:p>
          <a:p>
            <a:pPr lvl="2"/>
            <a:r>
              <a:rPr lang="en-US" b="1" dirty="0" smtClean="0"/>
              <a:t>Good news</a:t>
            </a:r>
            <a:r>
              <a:rPr lang="en-US" dirty="0" smtClean="0"/>
              <a:t>: most </a:t>
            </a:r>
            <a:r>
              <a:rPr lang="en-US" dirty="0"/>
              <a:t>patients who have a history of penicillin allergy are not really allergic to </a:t>
            </a:r>
            <a:r>
              <a:rPr lang="en-US" dirty="0" smtClean="0"/>
              <a:t>penicillin</a:t>
            </a:r>
            <a:endParaRPr lang="en-US" dirty="0"/>
          </a:p>
          <a:p>
            <a:pPr lvl="3"/>
            <a:r>
              <a:rPr lang="en-US" dirty="0"/>
              <a:t>10% of all patients in the United States carry a label of penicillin allergy</a:t>
            </a:r>
          </a:p>
          <a:p>
            <a:pPr lvl="3"/>
            <a:r>
              <a:rPr lang="en-US" dirty="0"/>
              <a:t>True </a:t>
            </a:r>
            <a:r>
              <a:rPr lang="en-US" dirty="0" smtClean="0"/>
              <a:t>penicillin </a:t>
            </a:r>
            <a:r>
              <a:rPr lang="en-US" dirty="0"/>
              <a:t>allergy is around 1-2% </a:t>
            </a:r>
          </a:p>
          <a:p>
            <a:pPr lvl="3"/>
            <a:r>
              <a:rPr lang="en-US" dirty="0" err="1" smtClean="0"/>
              <a:t>IgE</a:t>
            </a:r>
            <a:r>
              <a:rPr lang="en-US" dirty="0" smtClean="0"/>
              <a:t> </a:t>
            </a:r>
            <a:r>
              <a:rPr lang="en-US" dirty="0"/>
              <a:t>antibodies can disappear with time</a:t>
            </a:r>
          </a:p>
          <a:p>
            <a:pPr lvl="4"/>
            <a:r>
              <a:rPr lang="en-US" dirty="0"/>
              <a:t>most patients becoming skin-test negative after </a:t>
            </a:r>
            <a:r>
              <a:rPr lang="en-US" i="1" dirty="0"/>
              <a:t>a </a:t>
            </a:r>
            <a:r>
              <a:rPr lang="en-US" i="1" dirty="0" smtClean="0"/>
              <a:t>decade</a:t>
            </a:r>
          </a:p>
          <a:p>
            <a:pPr lvl="4"/>
            <a:endParaRPr lang="en-US" i="1" dirty="0"/>
          </a:p>
          <a:p>
            <a:pPr lvl="2"/>
            <a:r>
              <a:rPr lang="en-US" b="1" i="1" dirty="0" smtClean="0"/>
              <a:t>Clarify reaction</a:t>
            </a:r>
          </a:p>
          <a:p>
            <a:pPr lvl="2"/>
            <a:r>
              <a:rPr lang="en-US" b="1" i="1" dirty="0" smtClean="0"/>
              <a:t>Call Outpatient Pharmacies</a:t>
            </a:r>
          </a:p>
          <a:p>
            <a:pPr lvl="2"/>
            <a:r>
              <a:rPr lang="en-US" b="1" i="1" dirty="0" smtClean="0"/>
              <a:t>Look through EPIC to see if ever received an alternative B-Lactam</a:t>
            </a:r>
          </a:p>
          <a:p>
            <a:pPr lvl="2"/>
            <a:r>
              <a:rPr lang="en-US" b="1" i="1" dirty="0" smtClean="0"/>
              <a:t>Consider using inpatient Allergy consult (Dr. Peppers)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64860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Active Interventions - Allergy clarification / verification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11" y="3716474"/>
            <a:ext cx="9549514" cy="9267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317" y="2329497"/>
            <a:ext cx="9549514" cy="9358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6316" y="4958080"/>
            <a:ext cx="10354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Cephalosporins</a:t>
            </a:r>
            <a:endParaRPr lang="en-US" sz="1400" dirty="0"/>
          </a:p>
          <a:p>
            <a:pPr lvl="1"/>
            <a:r>
              <a:rPr lang="en-US" sz="1400" dirty="0"/>
              <a:t>less than 5% patients demonstrated cross-reactivity</a:t>
            </a:r>
          </a:p>
          <a:p>
            <a:pPr lvl="1"/>
            <a:r>
              <a:rPr lang="en-US" sz="1400" dirty="0"/>
              <a:t>third-and later-generation </a:t>
            </a:r>
            <a:r>
              <a:rPr lang="en-US" sz="1400" dirty="0" err="1"/>
              <a:t>cephalosporins</a:t>
            </a:r>
            <a:r>
              <a:rPr lang="en-US" sz="1400" dirty="0"/>
              <a:t> less than 2</a:t>
            </a:r>
            <a:r>
              <a:rPr lang="en-US" sz="1400" dirty="0" smtClean="0"/>
              <a:t>%</a:t>
            </a:r>
          </a:p>
          <a:p>
            <a:pPr lvl="1"/>
            <a:endParaRPr lang="en-US" sz="1400" dirty="0"/>
          </a:p>
          <a:p>
            <a:r>
              <a:rPr lang="en-US" sz="1400" dirty="0" err="1"/>
              <a:t>Carbepenems</a:t>
            </a:r>
            <a:endParaRPr lang="en-US" sz="1400" dirty="0"/>
          </a:p>
          <a:p>
            <a:pPr lvl="1"/>
            <a:r>
              <a:rPr lang="en-US" sz="1400" dirty="0"/>
              <a:t>less than 1 % of penicillin-allergic patients react to </a:t>
            </a:r>
            <a:r>
              <a:rPr lang="en-US" sz="1400" dirty="0" err="1"/>
              <a:t>carbapenems</a:t>
            </a:r>
            <a:endParaRPr lang="en-US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88720" y="1825625"/>
            <a:ext cx="10165080" cy="368935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32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664" y="76200"/>
            <a:ext cx="9393936" cy="1155192"/>
          </a:xfrm>
        </p:spPr>
        <p:txBody>
          <a:bodyPr/>
          <a:lstStyle/>
          <a:p>
            <a:r>
              <a:rPr lang="en-US" altLang="en-US" b="1" dirty="0" smtClean="0"/>
              <a:t>Pharmacy Strategies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1664" y="1316736"/>
            <a:ext cx="9089136" cy="480942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en-US" dirty="0"/>
              <a:t>Prolonged infusion </a:t>
            </a:r>
            <a:r>
              <a:rPr lang="en-US" altLang="en-US" dirty="0" smtClean="0"/>
              <a:t>of beta-lactams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dirty="0" err="1" smtClean="0"/>
              <a:t>cefepime</a:t>
            </a:r>
            <a:r>
              <a:rPr lang="en-US" altLang="en-US" dirty="0" smtClean="0"/>
              <a:t>, ceftazidime, meropenem, and piperacillin/tazobactam</a:t>
            </a:r>
          </a:p>
          <a:p>
            <a:pPr>
              <a:buClr>
                <a:srgbClr val="E29A09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prstClr val="black"/>
                </a:solidFill>
              </a:rPr>
              <a:t>Pharmacist dosing of vancomycin and aminoglycosides </a:t>
            </a:r>
            <a:r>
              <a:rPr lang="en-US" altLang="en-US" dirty="0" smtClean="0">
                <a:solidFill>
                  <a:prstClr val="black"/>
                </a:solidFill>
                <a:sym typeface="Wingdings" panose="05000000000000000000" pitchFamily="2" charset="2"/>
              </a:rPr>
              <a:t></a:t>
            </a:r>
            <a:endParaRPr lang="en-US" altLang="en-US" dirty="0" smtClean="0">
              <a:solidFill>
                <a:prstClr val="black"/>
              </a:solidFill>
            </a:endParaRPr>
          </a:p>
          <a:p>
            <a:pPr>
              <a:buClr>
                <a:srgbClr val="E29A09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prstClr val="black"/>
                </a:solidFill>
              </a:rPr>
              <a:t>IV to PO switch for drugs w/ excellent bioavailability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dirty="0" smtClean="0"/>
              <a:t>Antibiotic cycling </a:t>
            </a:r>
            <a:r>
              <a:rPr lang="en-US" altLang="en-US" sz="1600" dirty="0"/>
              <a:t>(</a:t>
            </a:r>
            <a:r>
              <a:rPr lang="en-US" altLang="en-US" sz="1600" dirty="0" err="1"/>
              <a:t>Zosyn</a:t>
            </a:r>
            <a:r>
              <a:rPr lang="en-US" altLang="en-US" sz="1600" dirty="0"/>
              <a:t>, </a:t>
            </a:r>
            <a:r>
              <a:rPr lang="en-US" altLang="en-US" sz="1600" dirty="0" err="1"/>
              <a:t>Cefepime</a:t>
            </a:r>
            <a:r>
              <a:rPr lang="en-US" altLang="en-US" sz="1600" dirty="0"/>
              <a:t>)</a:t>
            </a:r>
          </a:p>
          <a:p>
            <a:pPr lvl="1">
              <a:buClr>
                <a:srgbClr val="E29A09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prstClr val="black"/>
                </a:solidFill>
              </a:rPr>
              <a:t>Scheduled rotation of </a:t>
            </a:r>
            <a:r>
              <a:rPr lang="en-US" altLang="en-US" dirty="0" smtClean="0">
                <a:solidFill>
                  <a:prstClr val="black"/>
                </a:solidFill>
              </a:rPr>
              <a:t>antibiotics in </a:t>
            </a:r>
            <a:r>
              <a:rPr lang="en-US" altLang="en-US" dirty="0" err="1" smtClean="0">
                <a:solidFill>
                  <a:prstClr val="black"/>
                </a:solidFill>
              </a:rPr>
              <a:t>Peds</a:t>
            </a:r>
            <a:r>
              <a:rPr lang="en-US" altLang="en-US" dirty="0" smtClean="0">
                <a:solidFill>
                  <a:prstClr val="black"/>
                </a:solidFill>
              </a:rPr>
              <a:t>, BMT</a:t>
            </a:r>
          </a:p>
          <a:p>
            <a:pPr lvl="1">
              <a:buClr>
                <a:srgbClr val="E29A09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prstClr val="black"/>
                </a:solidFill>
              </a:rPr>
              <a:t>Being replaced by site specific order sets that induce the desired antibiotic heterogeneity in a more case by case application </a:t>
            </a:r>
          </a:p>
          <a:p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Laboratory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Tiered Reporting of drugs for certain bugs</a:t>
            </a:r>
          </a:p>
          <a:p>
            <a:r>
              <a:rPr lang="en-US" dirty="0" smtClean="0"/>
              <a:t>Development of hospital wide “</a:t>
            </a:r>
            <a:r>
              <a:rPr lang="en-US" dirty="0" err="1" smtClean="0"/>
              <a:t>Antibiogram</a:t>
            </a:r>
            <a:r>
              <a:rPr lang="en-US" dirty="0" smtClean="0"/>
              <a:t>”</a:t>
            </a:r>
          </a:p>
          <a:p>
            <a:r>
              <a:rPr lang="en-US" dirty="0" err="1" smtClean="0"/>
              <a:t>Procalcitonin</a:t>
            </a:r>
            <a:endParaRPr lang="en-US" dirty="0" smtClean="0"/>
          </a:p>
          <a:p>
            <a:r>
              <a:rPr lang="en-US" dirty="0" smtClean="0"/>
              <a:t>Documentation of </a:t>
            </a:r>
            <a:r>
              <a:rPr lang="en-US" i="1" dirty="0" smtClean="0"/>
              <a:t>clinical</a:t>
            </a:r>
            <a:r>
              <a:rPr lang="en-US" dirty="0" smtClean="0"/>
              <a:t> indication for ordering culture</a:t>
            </a:r>
          </a:p>
        </p:txBody>
      </p:sp>
    </p:spTree>
    <p:extLst>
      <p:ext uri="{BB962C8B-B14F-4D97-AF65-F5344CB8AC3E}">
        <p14:creationId xmlns:p14="http://schemas.microsoft.com/office/powerpoint/2010/main" val="134679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Laboratory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Tiered Reporting</a:t>
            </a:r>
          </a:p>
          <a:p>
            <a:pPr lvl="1"/>
            <a:r>
              <a:rPr lang="en-US" dirty="0" smtClean="0"/>
              <a:t>Selective reporting of sensitivities to certain </a:t>
            </a:r>
            <a:r>
              <a:rPr lang="en-US" dirty="0" err="1" smtClean="0"/>
              <a:t>Abx</a:t>
            </a:r>
            <a:r>
              <a:rPr lang="en-US" dirty="0" smtClean="0"/>
              <a:t> agents first</a:t>
            </a:r>
          </a:p>
          <a:p>
            <a:pPr lvl="2"/>
            <a:r>
              <a:rPr lang="en-US" dirty="0" smtClean="0"/>
              <a:t>Reflect stewardship goals to “guide” user to select certain </a:t>
            </a:r>
            <a:r>
              <a:rPr lang="en-US" dirty="0" err="1" smtClean="0"/>
              <a:t>Abx</a:t>
            </a:r>
            <a:endParaRPr lang="en-US" dirty="0" smtClean="0"/>
          </a:p>
          <a:p>
            <a:pPr lvl="2"/>
            <a:r>
              <a:rPr lang="en-US" dirty="0" smtClean="0"/>
              <a:t>different rules species to species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Sometimes have to call the Micro-lab (74235) to see if a particular drug was tested</a:t>
            </a:r>
            <a:endParaRPr lang="en-US" dirty="0"/>
          </a:p>
          <a:p>
            <a:pPr lvl="2"/>
            <a:r>
              <a:rPr lang="en-US" dirty="0" smtClean="0"/>
              <a:t>often the restricted drugs “hidden”</a:t>
            </a:r>
          </a:p>
        </p:txBody>
      </p:sp>
    </p:spTree>
    <p:extLst>
      <p:ext uri="{BB962C8B-B14F-4D97-AF65-F5344CB8AC3E}">
        <p14:creationId xmlns:p14="http://schemas.microsoft.com/office/powerpoint/2010/main" val="351442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2" y="114299"/>
            <a:ext cx="11063288" cy="655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Laboratory – </a:t>
            </a:r>
            <a:r>
              <a:rPr lang="en-US" dirty="0" err="1" smtClean="0"/>
              <a:t>Procalcitonin</a:t>
            </a:r>
            <a:r>
              <a:rPr lang="en-US" dirty="0" smtClean="0"/>
              <a:t> algorithms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08" y="1547348"/>
            <a:ext cx="5603176" cy="49078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597" y="1547347"/>
            <a:ext cx="4376203" cy="490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2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Our Team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All of you !!!</a:t>
            </a:r>
          </a:p>
          <a:p>
            <a:endParaRPr lang="en-US" dirty="0" smtClean="0"/>
          </a:p>
          <a:p>
            <a:r>
              <a:rPr lang="en-US" dirty="0" smtClean="0"/>
              <a:t>Things you can do day to day as Residents:</a:t>
            </a:r>
          </a:p>
          <a:p>
            <a:pPr lvl="1"/>
            <a:r>
              <a:rPr lang="en-US" dirty="0" smtClean="0"/>
              <a:t>Pay attention to the Pop-up alerts</a:t>
            </a:r>
          </a:p>
          <a:p>
            <a:pPr lvl="1"/>
            <a:r>
              <a:rPr lang="en-US" dirty="0" smtClean="0"/>
              <a:t>Read ordering instructions (at least once </a:t>
            </a:r>
            <a:r>
              <a:rPr lang="en-US" dirty="0" smtClean="0">
                <a:sym typeface="Wingdings" panose="05000000000000000000" pitchFamily="2" charset="2"/>
              </a:rPr>
              <a:t>)</a:t>
            </a:r>
            <a:endParaRPr lang="en-US" dirty="0" smtClean="0"/>
          </a:p>
          <a:p>
            <a:pPr lvl="1"/>
            <a:r>
              <a:rPr lang="en-US" dirty="0" smtClean="0"/>
              <a:t>Use the Antibiotic Guidance link on EPIC routinely</a:t>
            </a:r>
          </a:p>
          <a:p>
            <a:pPr lvl="2"/>
            <a:r>
              <a:rPr lang="en-US" dirty="0" smtClean="0"/>
              <a:t>empiric treatment, duration, etc.</a:t>
            </a:r>
          </a:p>
          <a:p>
            <a:pPr lvl="1"/>
            <a:r>
              <a:rPr lang="en-US" dirty="0" smtClean="0"/>
              <a:t>Utilize Microbiology lab / Diagnostic tests / </a:t>
            </a:r>
            <a:r>
              <a:rPr lang="en-US" dirty="0" err="1" smtClean="0"/>
              <a:t>Procal</a:t>
            </a:r>
            <a:r>
              <a:rPr lang="en-US" dirty="0" smtClean="0"/>
              <a:t> trend</a:t>
            </a:r>
          </a:p>
          <a:p>
            <a:pPr lvl="1"/>
            <a:r>
              <a:rPr lang="en-US" dirty="0" smtClean="0"/>
              <a:t>Clarify antibiotic allergies (esp. B-lactams)</a:t>
            </a:r>
          </a:p>
          <a:p>
            <a:pPr lvl="1"/>
            <a:r>
              <a:rPr lang="en-US" dirty="0" smtClean="0"/>
              <a:t>CALL TRANSFERING HOSPITALS MICRO LAB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 smtClean="0"/>
              <a:t>QUESTIONS????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30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Antibiotics </a:t>
            </a:r>
            <a:r>
              <a:rPr lang="mr-IN" dirty="0" smtClean="0"/>
              <a:t>–</a:t>
            </a:r>
            <a:r>
              <a:rPr lang="en-US" dirty="0" smtClean="0"/>
              <a:t> a selective pressure for evolution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0877" y="1825625"/>
            <a:ext cx="7770246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877" y="1825625"/>
            <a:ext cx="1463079" cy="109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1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" r="33429" b="43448"/>
          <a:stretch/>
        </p:blipFill>
        <p:spPr bwMode="auto">
          <a:xfrm>
            <a:off x="282100" y="291828"/>
            <a:ext cx="11464242" cy="583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07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876" y="911225"/>
            <a:ext cx="11554248" cy="533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8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Fleming’s heavy stewardship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1945 </a:t>
            </a:r>
          </a:p>
          <a:p>
            <a:pPr lvl="1"/>
            <a:r>
              <a:rPr lang="en-US" dirty="0" smtClean="0"/>
              <a:t>“... </a:t>
            </a:r>
            <a:r>
              <a:rPr lang="en-US" dirty="0"/>
              <a:t>the microbes are educated to resist penicillin and a host of penicillin-fast organisms </a:t>
            </a:r>
            <a:r>
              <a:rPr lang="en-US" dirty="0" smtClean="0"/>
              <a:t>are </a:t>
            </a:r>
            <a:r>
              <a:rPr lang="en-US" dirty="0"/>
              <a:t>bred out... In such </a:t>
            </a:r>
            <a:r>
              <a:rPr lang="en-US" dirty="0" smtClean="0"/>
              <a:t>cases, </a:t>
            </a:r>
            <a:r>
              <a:rPr lang="en-US" b="1" u="sng" dirty="0"/>
              <a:t>the thoughtless person playing with penicillin is morally responsible for the death of the man who finally succumbs to infection with the penicillin-resistant organism</a:t>
            </a:r>
            <a:r>
              <a:rPr lang="en-US" dirty="0"/>
              <a:t>. I hope this evil can be averted</a:t>
            </a:r>
            <a:r>
              <a:rPr lang="en-US" dirty="0" smtClean="0"/>
              <a:t>.”</a:t>
            </a:r>
            <a:endParaRPr lang="en-US" baseline="30000" dirty="0" smtClean="0"/>
          </a:p>
          <a:p>
            <a:pPr lvl="1"/>
            <a:r>
              <a:rPr lang="en-US" dirty="0" smtClean="0"/>
              <a:t>“</a:t>
            </a:r>
            <a:r>
              <a:rPr lang="mr-IN" dirty="0" smtClean="0"/>
              <a:t>…</a:t>
            </a:r>
            <a:r>
              <a:rPr lang="en-US" dirty="0"/>
              <a:t>d</a:t>
            </a:r>
            <a:r>
              <a:rPr lang="en-US" dirty="0" smtClean="0"/>
              <a:t>on’t use </a:t>
            </a:r>
            <a:r>
              <a:rPr lang="en-US" dirty="0"/>
              <a:t>penicillin unless there </a:t>
            </a:r>
            <a:r>
              <a:rPr lang="en-US" dirty="0" smtClean="0"/>
              <a:t>is </a:t>
            </a:r>
            <a:r>
              <a:rPr lang="en-US" dirty="0"/>
              <a:t>a properly diagnosed reason for it to be </a:t>
            </a:r>
            <a:r>
              <a:rPr lang="en-US" dirty="0" smtClean="0"/>
              <a:t>used”</a:t>
            </a:r>
          </a:p>
          <a:p>
            <a:pPr lvl="1"/>
            <a:r>
              <a:rPr lang="en-US" dirty="0" smtClean="0"/>
              <a:t>“</a:t>
            </a:r>
            <a:r>
              <a:rPr lang="mr-IN" dirty="0" smtClean="0"/>
              <a:t>…</a:t>
            </a:r>
            <a:r>
              <a:rPr lang="en-US" dirty="0" smtClean="0"/>
              <a:t>never use </a:t>
            </a:r>
            <a:r>
              <a:rPr lang="en-US" dirty="0"/>
              <a:t>too little, or for too short a </a:t>
            </a:r>
            <a:r>
              <a:rPr lang="en-US" dirty="0" smtClean="0"/>
              <a:t>period”</a:t>
            </a:r>
          </a:p>
        </p:txBody>
      </p:sp>
    </p:spTree>
    <p:extLst>
      <p:ext uri="{BB962C8B-B14F-4D97-AF65-F5344CB8AC3E}">
        <p14:creationId xmlns:p14="http://schemas.microsoft.com/office/powerpoint/2010/main" val="162418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how bad is it?</a:t>
            </a:r>
            <a:endParaRPr lang="en-US" dirty="0"/>
          </a:p>
        </p:txBody>
      </p:sp>
      <p:pic>
        <p:nvPicPr>
          <p:cNvPr id="4" name="Picture 2" descr="Resistance in the United States imag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7760" y="365125"/>
            <a:ext cx="4804488" cy="621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937549" y="1817225"/>
            <a:ext cx="4838219" cy="4359738"/>
          </a:xfrm>
        </p:spPr>
        <p:txBody>
          <a:bodyPr/>
          <a:lstStyle/>
          <a:p>
            <a:r>
              <a:rPr lang="en-US" dirty="0"/>
              <a:t>Direct healthcare </a:t>
            </a:r>
            <a:r>
              <a:rPr lang="en-US" dirty="0" smtClean="0"/>
              <a:t>costs estimated </a:t>
            </a:r>
            <a:r>
              <a:rPr lang="en-US" dirty="0"/>
              <a:t>to be as high as $20 billion </a:t>
            </a:r>
            <a:r>
              <a:rPr lang="en-US" dirty="0" smtClean="0"/>
              <a:t>annually in USA</a:t>
            </a:r>
          </a:p>
          <a:p>
            <a:endParaRPr lang="en-US" dirty="0"/>
          </a:p>
          <a:p>
            <a:r>
              <a:rPr lang="en-US" dirty="0" smtClean="0"/>
              <a:t>More people die of MRSA infections that HIV and TB combined in USA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03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“</a:t>
            </a:r>
            <a:r>
              <a:rPr lang="mr-IN" sz="3200" dirty="0" smtClean="0"/>
              <a:t>…</a:t>
            </a:r>
            <a:r>
              <a:rPr lang="en-US" sz="3200" dirty="0" smtClean="0"/>
              <a:t> </a:t>
            </a:r>
            <a:r>
              <a:rPr lang="en-US" sz="3200" b="1" dirty="0" smtClean="0"/>
              <a:t>the </a:t>
            </a:r>
            <a:r>
              <a:rPr lang="en-US" sz="3200" b="1" dirty="0"/>
              <a:t>end of modern medicine as we know </a:t>
            </a:r>
            <a:r>
              <a:rPr lang="en-US" sz="3200" b="1" dirty="0" smtClean="0"/>
              <a:t>it </a:t>
            </a:r>
            <a:r>
              <a:rPr lang="mr-IN" sz="3200" b="1" dirty="0" smtClean="0"/>
              <a:t>…</a:t>
            </a:r>
            <a:r>
              <a:rPr lang="en-US" sz="3200" dirty="0" smtClean="0"/>
              <a:t>” </a:t>
            </a:r>
            <a:br>
              <a:rPr lang="en-US" sz="3200" dirty="0" smtClean="0"/>
            </a:br>
            <a:r>
              <a:rPr lang="en-US" sz="2400" dirty="0" smtClean="0"/>
              <a:t>(</a:t>
            </a:r>
            <a:r>
              <a:rPr lang="en-US" sz="2400" dirty="0"/>
              <a:t>Margaret Chan, Director General of the World Health Organization, 2012)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8313" y="1886673"/>
            <a:ext cx="3563281" cy="47440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069" y="1886673"/>
            <a:ext cx="3998893" cy="474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Antibiotic-Resistant Bacteria: Threats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Centers for Diseases Control and Prevention (CDC) has identified 6 bacteria that are </a:t>
            </a:r>
            <a:r>
              <a:rPr lang="en-US" dirty="0"/>
              <a:t>among the most deadly antibiotic-resistant </a:t>
            </a:r>
            <a:r>
              <a:rPr lang="en-US" dirty="0" smtClean="0"/>
              <a:t>bacteria: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ESBL-producing </a:t>
            </a:r>
            <a:r>
              <a:rPr lang="en-US" dirty="0" err="1" smtClean="0"/>
              <a:t>Enterobacteriaceae</a:t>
            </a:r>
            <a:r>
              <a:rPr lang="en-US" dirty="0" smtClean="0"/>
              <a:t> (extended-spectrum ß-lactamases)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CRE </a:t>
            </a:r>
            <a:r>
              <a:rPr lang="en-US" dirty="0"/>
              <a:t>(</a:t>
            </a:r>
            <a:r>
              <a:rPr lang="en-US" dirty="0" err="1"/>
              <a:t>carbapenem</a:t>
            </a:r>
            <a:r>
              <a:rPr lang="en-US" dirty="0"/>
              <a:t>-resistant </a:t>
            </a:r>
            <a:r>
              <a:rPr lang="en-US" dirty="0" err="1" smtClean="0"/>
              <a:t>Enterobacteriaceae</a:t>
            </a:r>
            <a:r>
              <a:rPr lang="en-US" dirty="0" smtClean="0"/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Multi-drug </a:t>
            </a:r>
            <a:r>
              <a:rPr lang="en-US" dirty="0"/>
              <a:t>resistant </a:t>
            </a:r>
            <a:r>
              <a:rPr lang="en-US" i="1" dirty="0" smtClean="0"/>
              <a:t>Pseudomonas aeruginosa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Multi-drug </a:t>
            </a:r>
            <a:r>
              <a:rPr lang="en-US" dirty="0"/>
              <a:t>resistant </a:t>
            </a:r>
            <a:r>
              <a:rPr lang="en-US" i="1" dirty="0" err="1" smtClean="0"/>
              <a:t>Acinetobacter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MRSA (methicillin-resistant </a:t>
            </a:r>
            <a:r>
              <a:rPr lang="en-US" i="1" dirty="0" smtClean="0"/>
              <a:t>Staphylococcus aureus</a:t>
            </a:r>
            <a:r>
              <a:rPr lang="en-US" dirty="0" smtClean="0"/>
              <a:t> 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VRE (vancomycin-resistant enterococci)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56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4727</TotalTime>
  <Words>1372</Words>
  <Application>Microsoft Office PowerPoint</Application>
  <PresentationFormat>Custom</PresentationFormat>
  <Paragraphs>254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Antimicrobial Resistance &amp; Stewardship</vt:lpstr>
      <vt:lpstr>Questions:</vt:lpstr>
      <vt:lpstr>“Sir” Alexander Flemming’s war time miracle</vt:lpstr>
      <vt:lpstr>Antibiotics – a selective pressure for evolution</vt:lpstr>
      <vt:lpstr>PowerPoint Presentation</vt:lpstr>
      <vt:lpstr>Fleming’s heavy stewardship statement</vt:lpstr>
      <vt:lpstr>So how bad is it?</vt:lpstr>
      <vt:lpstr>“… the end of modern medicine as we know it …”  (Margaret Chan, Director General of the World Health Organization, 2012)</vt:lpstr>
      <vt:lpstr>Antibiotic-Resistant Bacteria: Threats</vt:lpstr>
      <vt:lpstr>PowerPoint Presentation</vt:lpstr>
      <vt:lpstr>WVU Abx Usage data (DOT)</vt:lpstr>
      <vt:lpstr>Antibiotic Use Data</vt:lpstr>
      <vt:lpstr>PowerPoint Presentation</vt:lpstr>
      <vt:lpstr>Antimicrobial Stewardship Committee</vt:lpstr>
      <vt:lpstr>WVU Medicine Antimicrobial Stewardship</vt:lpstr>
      <vt:lpstr>Our Team – All of You !!!</vt:lpstr>
      <vt:lpstr>“Passive” prescriber-led Interventions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Passive prescriber-led Interventions</vt:lpstr>
      <vt:lpstr>Passive prescriber-led interventions</vt:lpstr>
      <vt:lpstr>Passive Interventions: De-escalation Reminder</vt:lpstr>
      <vt:lpstr>Passive prescriber-led interventions</vt:lpstr>
      <vt:lpstr>Passive prescriber-led interventions</vt:lpstr>
      <vt:lpstr>Passive prescriber-led interventions</vt:lpstr>
      <vt:lpstr>Active Interventions by the Committee</vt:lpstr>
      <vt:lpstr>Active intervention: Pre-prescription authorization (PPA)</vt:lpstr>
      <vt:lpstr>Pre-prescription authorization (PPA)</vt:lpstr>
      <vt:lpstr>PLEASE HELP - Allergy clarification / verification</vt:lpstr>
      <vt:lpstr>Active Interventions - Allergy clarification / verification</vt:lpstr>
      <vt:lpstr>Pharmacy Strategies</vt:lpstr>
      <vt:lpstr>Laboratory</vt:lpstr>
      <vt:lpstr>Laboratory</vt:lpstr>
      <vt:lpstr>PowerPoint Presentation</vt:lpstr>
      <vt:lpstr>Laboratory – Procalcitonin algorithms </vt:lpstr>
      <vt:lpstr>Our Team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Guilfoose, John</dc:creator>
  <cp:lastModifiedBy>Keller, Lisa Annette</cp:lastModifiedBy>
  <cp:revision>223</cp:revision>
  <dcterms:created xsi:type="dcterms:W3CDTF">2018-01-01T16:58:41Z</dcterms:created>
  <dcterms:modified xsi:type="dcterms:W3CDTF">2019-06-11T20:53:48Z</dcterms:modified>
</cp:coreProperties>
</file>