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3" r:id="rId3"/>
    <p:sldId id="264" r:id="rId4"/>
    <p:sldId id="265" r:id="rId5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91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E549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E549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E549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E549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74269" y="365001"/>
            <a:ext cx="6217920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E549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2295" y="2537568"/>
            <a:ext cx="8293734" cy="1504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1238" y="2098108"/>
            <a:ext cx="7102475" cy="2097369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 algn="ctr">
              <a:lnSpc>
                <a:spcPts val="5180"/>
              </a:lnSpc>
              <a:spcBef>
                <a:spcPts val="755"/>
              </a:spcBef>
            </a:pPr>
            <a:r>
              <a:rPr lang="en-US" sz="4800" spc="-50" dirty="0">
                <a:solidFill>
                  <a:srgbClr val="FFFFFF"/>
                </a:solidFill>
              </a:rPr>
              <a:t>VS </a:t>
            </a:r>
            <a:r>
              <a:rPr lang="en-US" sz="4800" spc="-50" dirty="0" err="1">
                <a:solidFill>
                  <a:srgbClr val="FFFFFF"/>
                </a:solidFill>
              </a:rPr>
              <a:t>CoBRE</a:t>
            </a:r>
            <a:br>
              <a:rPr lang="en-US" sz="4800" spc="-50" dirty="0">
                <a:solidFill>
                  <a:srgbClr val="FFFFFF"/>
                </a:solidFill>
              </a:rPr>
            </a:br>
            <a:r>
              <a:rPr lang="en-US" sz="4800" spc="-50" dirty="0">
                <a:solidFill>
                  <a:srgbClr val="FFFFFF"/>
                </a:solidFill>
              </a:rPr>
              <a:t>Visual Function and Morphology Core</a:t>
            </a:r>
            <a:endParaRPr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2231" rIns="0" bIns="0" rtlCol="0">
            <a:spAutoFit/>
          </a:bodyPr>
          <a:lstStyle/>
          <a:p>
            <a:pPr marL="309245">
              <a:lnSpc>
                <a:spcPct val="100000"/>
              </a:lnSpc>
              <a:spcBef>
                <a:spcPts val="95"/>
              </a:spcBef>
            </a:pPr>
            <a:r>
              <a:rPr dirty="0"/>
              <a:t>Visual</a:t>
            </a:r>
            <a:r>
              <a:rPr spc="-100" dirty="0"/>
              <a:t> </a:t>
            </a:r>
            <a:r>
              <a:rPr spc="-20" dirty="0"/>
              <a:t>Function</a:t>
            </a:r>
            <a:r>
              <a:rPr spc="-110" dirty="0"/>
              <a:t> </a:t>
            </a:r>
            <a:r>
              <a:rPr dirty="0"/>
              <a:t>and</a:t>
            </a:r>
            <a:r>
              <a:rPr spc="-114" dirty="0"/>
              <a:t> </a:t>
            </a:r>
            <a:r>
              <a:rPr spc="-25" dirty="0"/>
              <a:t>Morphology</a:t>
            </a:r>
            <a:r>
              <a:rPr spc="-110" dirty="0"/>
              <a:t> </a:t>
            </a:r>
            <a:r>
              <a:rPr spc="-10" dirty="0"/>
              <a:t>Core: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1066800"/>
            <a:ext cx="5870575" cy="44569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8930" indent="-317500">
              <a:lnSpc>
                <a:spcPct val="100000"/>
              </a:lnSpc>
              <a:spcBef>
                <a:spcPts val="95"/>
              </a:spcBef>
              <a:buSzPct val="96428"/>
              <a:buFont typeface="Wingdings"/>
              <a:buChar char=""/>
              <a:tabLst>
                <a:tab pos="328930" algn="l"/>
              </a:tabLst>
            </a:pPr>
            <a:r>
              <a:rPr sz="2800" spc="-10" dirty="0">
                <a:latin typeface="Calibri"/>
                <a:cs typeface="Calibri"/>
              </a:rPr>
              <a:t>Equipment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Available</a:t>
            </a:r>
            <a:endParaRPr sz="2800" dirty="0">
              <a:latin typeface="Calibri"/>
              <a:cs typeface="Calibri"/>
            </a:endParaRPr>
          </a:p>
          <a:p>
            <a:pPr marL="754380" lvl="1" indent="-284480">
              <a:lnSpc>
                <a:spcPct val="100000"/>
              </a:lnSpc>
              <a:spcBef>
                <a:spcPts val="55"/>
              </a:spcBef>
              <a:buFont typeface="Wingdings"/>
              <a:buChar char=""/>
              <a:tabLst>
                <a:tab pos="754380" algn="l"/>
              </a:tabLst>
            </a:pPr>
            <a:r>
              <a:rPr sz="2000" dirty="0">
                <a:latin typeface="Calibri"/>
                <a:cs typeface="Calibri"/>
              </a:rPr>
              <a:t>LKC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Celeris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Electoretinography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(ERG)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Systems</a:t>
            </a:r>
            <a:endParaRPr sz="2000" dirty="0">
              <a:latin typeface="Calibri"/>
              <a:cs typeface="Calibri"/>
            </a:endParaRPr>
          </a:p>
          <a:p>
            <a:pPr marL="754380" lvl="1" indent="-284480">
              <a:lnSpc>
                <a:spcPct val="100000"/>
              </a:lnSpc>
              <a:spcBef>
                <a:spcPts val="10"/>
              </a:spcBef>
              <a:buFont typeface="Wingdings"/>
              <a:buChar char=""/>
              <a:tabLst>
                <a:tab pos="754380" algn="l"/>
              </a:tabLst>
            </a:pPr>
            <a:r>
              <a:rPr sz="2000" dirty="0">
                <a:latin typeface="Calibri"/>
                <a:cs typeface="Calibri"/>
              </a:rPr>
              <a:t>JEOL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Transmission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Electron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Microscope</a:t>
            </a:r>
            <a:r>
              <a:rPr lang="en-US" sz="2000" spc="-10" dirty="0">
                <a:latin typeface="Calibri"/>
                <a:cs typeface="Calibri"/>
              </a:rPr>
              <a:t> 1400</a:t>
            </a:r>
            <a:endParaRPr sz="2000" dirty="0">
              <a:latin typeface="Calibri"/>
              <a:cs typeface="Calibri"/>
            </a:endParaRPr>
          </a:p>
          <a:p>
            <a:pPr marL="754380" lvl="1" indent="-284480">
              <a:lnSpc>
                <a:spcPct val="100000"/>
              </a:lnSpc>
              <a:spcBef>
                <a:spcPts val="25"/>
              </a:spcBef>
              <a:buFont typeface="Wingdings"/>
              <a:buChar char=""/>
              <a:tabLst>
                <a:tab pos="754380" algn="l"/>
              </a:tabLst>
            </a:pPr>
            <a:r>
              <a:rPr sz="2000" dirty="0">
                <a:latin typeface="Calibri"/>
                <a:cs typeface="Calibri"/>
              </a:rPr>
              <a:t>OptoMotry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Optokinetic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Response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(OKR)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System</a:t>
            </a:r>
            <a:endParaRPr sz="2000" dirty="0">
              <a:latin typeface="Calibri"/>
              <a:cs typeface="Calibri"/>
            </a:endParaRPr>
          </a:p>
          <a:p>
            <a:pPr marL="754380" lvl="1" indent="-284480">
              <a:lnSpc>
                <a:spcPct val="100000"/>
              </a:lnSpc>
              <a:spcBef>
                <a:spcPts val="25"/>
              </a:spcBef>
              <a:buFont typeface="Wingdings"/>
              <a:buChar char=""/>
              <a:tabLst>
                <a:tab pos="754380" algn="l"/>
              </a:tabLst>
            </a:pPr>
            <a:r>
              <a:rPr sz="2000" dirty="0">
                <a:latin typeface="Calibri"/>
                <a:cs typeface="Calibri"/>
              </a:rPr>
              <a:t>SIM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STORM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Super-</a:t>
            </a:r>
            <a:r>
              <a:rPr sz="2000" dirty="0">
                <a:latin typeface="Calibri"/>
                <a:cs typeface="Calibri"/>
              </a:rPr>
              <a:t>resolution</a:t>
            </a:r>
            <a:r>
              <a:rPr sz="2000" spc="-10" dirty="0">
                <a:latin typeface="Calibri"/>
                <a:cs typeface="Calibri"/>
              </a:rPr>
              <a:t> Microscopes</a:t>
            </a:r>
            <a:endParaRPr sz="2000" dirty="0">
              <a:latin typeface="Calibri"/>
              <a:cs typeface="Calibri"/>
            </a:endParaRPr>
          </a:p>
          <a:p>
            <a:pPr marL="754380" lvl="1" indent="-284480">
              <a:lnSpc>
                <a:spcPct val="100000"/>
              </a:lnSpc>
              <a:spcBef>
                <a:spcPts val="15"/>
              </a:spcBef>
              <a:buFont typeface="Wingdings"/>
              <a:buChar char=""/>
              <a:tabLst>
                <a:tab pos="754380" algn="l"/>
              </a:tabLst>
            </a:pPr>
            <a:r>
              <a:rPr sz="2000" dirty="0">
                <a:latin typeface="Calibri"/>
                <a:cs typeface="Calibri"/>
              </a:rPr>
              <a:t>Olympus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Slide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Scanner</a:t>
            </a:r>
            <a:endParaRPr sz="2000" dirty="0">
              <a:latin typeface="Calibri"/>
              <a:cs typeface="Calibri"/>
            </a:endParaRPr>
          </a:p>
          <a:p>
            <a:pPr marL="754380" lvl="1" indent="-284480">
              <a:lnSpc>
                <a:spcPct val="100000"/>
              </a:lnSpc>
              <a:spcBef>
                <a:spcPts val="20"/>
              </a:spcBef>
              <a:buFont typeface="Wingdings"/>
              <a:buChar char=""/>
              <a:tabLst>
                <a:tab pos="754380" algn="l"/>
              </a:tabLst>
            </a:pPr>
            <a:r>
              <a:rPr sz="2000" dirty="0">
                <a:latin typeface="Calibri"/>
                <a:cs typeface="Calibri"/>
              </a:rPr>
              <a:t>Optical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Coherence</a:t>
            </a:r>
            <a:r>
              <a:rPr sz="2000" spc="-20" dirty="0">
                <a:latin typeface="Calibri"/>
                <a:cs typeface="Calibri"/>
              </a:rPr>
              <a:t> Tomography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(OCT)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System</a:t>
            </a:r>
            <a:endParaRPr sz="2000" dirty="0">
              <a:latin typeface="Calibri"/>
              <a:cs typeface="Calibri"/>
            </a:endParaRPr>
          </a:p>
          <a:p>
            <a:pPr marL="754380" lvl="1" indent="-284480">
              <a:lnSpc>
                <a:spcPct val="100000"/>
              </a:lnSpc>
              <a:spcBef>
                <a:spcPts val="25"/>
              </a:spcBef>
              <a:buFont typeface="Wingdings"/>
              <a:buChar char=""/>
              <a:tabLst>
                <a:tab pos="754380" algn="l"/>
              </a:tabLst>
            </a:pPr>
            <a:r>
              <a:rPr sz="2000" spc="-10" dirty="0">
                <a:latin typeface="Calibri"/>
                <a:cs typeface="Calibri"/>
              </a:rPr>
              <a:t>Vevo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Ultrasound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System</a:t>
            </a:r>
            <a:endParaRPr sz="2000" dirty="0">
              <a:latin typeface="Calibri"/>
              <a:cs typeface="Calibri"/>
            </a:endParaRPr>
          </a:p>
          <a:p>
            <a:pPr marL="754380" lvl="1" indent="-284480">
              <a:lnSpc>
                <a:spcPct val="100000"/>
              </a:lnSpc>
              <a:spcBef>
                <a:spcPts val="10"/>
              </a:spcBef>
              <a:buFont typeface="Wingdings"/>
              <a:buChar char=""/>
              <a:tabLst>
                <a:tab pos="754380" algn="l"/>
              </a:tabLst>
            </a:pPr>
            <a:r>
              <a:rPr sz="2000" dirty="0">
                <a:latin typeface="Calibri"/>
                <a:cs typeface="Calibri"/>
              </a:rPr>
              <a:t>Zeiss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Nikon</a:t>
            </a:r>
            <a:r>
              <a:rPr lang="en-US" sz="2000" dirty="0">
                <a:latin typeface="Calibri"/>
                <a:cs typeface="Calibri"/>
              </a:rPr>
              <a:t> AXR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Confocal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Microscopes</a:t>
            </a:r>
            <a:endParaRPr sz="2000" dirty="0">
              <a:latin typeface="Calibri"/>
              <a:cs typeface="Calibri"/>
            </a:endParaRPr>
          </a:p>
          <a:p>
            <a:pPr marL="754380" lvl="1" indent="-284480">
              <a:lnSpc>
                <a:spcPct val="100000"/>
              </a:lnSpc>
              <a:spcBef>
                <a:spcPts val="25"/>
              </a:spcBef>
              <a:buFont typeface="Wingdings"/>
              <a:buChar char=""/>
              <a:tabLst>
                <a:tab pos="754380" algn="l"/>
              </a:tabLst>
            </a:pPr>
            <a:r>
              <a:rPr sz="2000" spc="-10" dirty="0">
                <a:latin typeface="Calibri"/>
                <a:cs typeface="Calibri"/>
              </a:rPr>
              <a:t>Cryostat</a:t>
            </a:r>
            <a:endParaRPr sz="2000" dirty="0">
              <a:latin typeface="Calibri"/>
              <a:cs typeface="Calibri"/>
            </a:endParaRPr>
          </a:p>
          <a:p>
            <a:pPr marL="754380" lvl="1" indent="-284480">
              <a:lnSpc>
                <a:spcPct val="100000"/>
              </a:lnSpc>
              <a:spcBef>
                <a:spcPts val="25"/>
              </a:spcBef>
              <a:buFont typeface="Wingdings"/>
              <a:buChar char=""/>
              <a:tabLst>
                <a:tab pos="754380" algn="l"/>
              </a:tabLst>
            </a:pPr>
            <a:r>
              <a:rPr sz="2000" spc="-10" dirty="0">
                <a:latin typeface="Calibri"/>
                <a:cs typeface="Calibri"/>
              </a:rPr>
              <a:t>Vibratome </a:t>
            </a:r>
            <a:r>
              <a:rPr sz="2000" dirty="0">
                <a:latin typeface="Calibri"/>
                <a:cs typeface="Calibri"/>
              </a:rPr>
              <a:t>&amp;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Ultramicrotome</a:t>
            </a:r>
            <a:endParaRPr sz="2000" dirty="0">
              <a:latin typeface="Calibri"/>
              <a:cs typeface="Calibri"/>
            </a:endParaRPr>
          </a:p>
          <a:p>
            <a:pPr marL="754380" lvl="1" indent="-284480">
              <a:lnSpc>
                <a:spcPct val="100000"/>
              </a:lnSpc>
              <a:spcBef>
                <a:spcPts val="10"/>
              </a:spcBef>
              <a:buFont typeface="Wingdings"/>
              <a:buChar char=""/>
              <a:tabLst>
                <a:tab pos="754380" algn="l"/>
              </a:tabLst>
            </a:pPr>
            <a:r>
              <a:rPr sz="2000" dirty="0">
                <a:latin typeface="Calibri"/>
                <a:cs typeface="Calibri"/>
              </a:rPr>
              <a:t>Leica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UC7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Ultramicrotome</a:t>
            </a:r>
            <a:endParaRPr sz="2000" dirty="0">
              <a:latin typeface="Calibri"/>
              <a:cs typeface="Calibri"/>
            </a:endParaRPr>
          </a:p>
          <a:p>
            <a:pPr marL="754380" lvl="1" indent="-284480">
              <a:lnSpc>
                <a:spcPct val="100000"/>
              </a:lnSpc>
              <a:spcBef>
                <a:spcPts val="25"/>
              </a:spcBef>
              <a:buFont typeface="Wingdings"/>
              <a:buChar char=""/>
              <a:tabLst>
                <a:tab pos="754380" algn="l"/>
              </a:tabLst>
            </a:pPr>
            <a:r>
              <a:rPr sz="2000" dirty="0">
                <a:latin typeface="Calibri"/>
                <a:cs typeface="Calibri"/>
              </a:rPr>
              <a:t>Image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analysis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workstation</a:t>
            </a:r>
            <a:endParaRPr lang="en-US" sz="2000" spc="-10" dirty="0">
              <a:latin typeface="Calibri"/>
              <a:cs typeface="Calibri"/>
            </a:endParaRPr>
          </a:p>
          <a:p>
            <a:pPr marL="754380" lvl="1" indent="-284480">
              <a:lnSpc>
                <a:spcPct val="100000"/>
              </a:lnSpc>
              <a:spcBef>
                <a:spcPts val="25"/>
              </a:spcBef>
              <a:buFont typeface="Wingdings"/>
              <a:buChar char=""/>
              <a:tabLst>
                <a:tab pos="754380" algn="l"/>
              </a:tabLst>
            </a:pPr>
            <a:r>
              <a:rPr lang="en-US" sz="2000" spc="-10" dirty="0">
                <a:latin typeface="Calibri"/>
                <a:cs typeface="Calibri"/>
              </a:rPr>
              <a:t>Phoenix-Micron 5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9245">
              <a:lnSpc>
                <a:spcPct val="100000"/>
              </a:lnSpc>
              <a:spcBef>
                <a:spcPts val="95"/>
              </a:spcBef>
            </a:pPr>
            <a:r>
              <a:rPr dirty="0"/>
              <a:t>Visual</a:t>
            </a:r>
            <a:r>
              <a:rPr spc="-100" dirty="0"/>
              <a:t> </a:t>
            </a:r>
            <a:r>
              <a:rPr spc="-20" dirty="0"/>
              <a:t>Function</a:t>
            </a:r>
            <a:r>
              <a:rPr spc="-110" dirty="0"/>
              <a:t> </a:t>
            </a:r>
            <a:r>
              <a:rPr dirty="0"/>
              <a:t>and</a:t>
            </a:r>
            <a:r>
              <a:rPr spc="-114" dirty="0"/>
              <a:t> </a:t>
            </a:r>
            <a:r>
              <a:rPr spc="-25" dirty="0"/>
              <a:t>Morphology</a:t>
            </a:r>
            <a:r>
              <a:rPr spc="-110" dirty="0"/>
              <a:t> </a:t>
            </a:r>
            <a:r>
              <a:rPr spc="-10" dirty="0"/>
              <a:t>Core: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3" y="929640"/>
            <a:ext cx="4224527" cy="206806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69279" y="1914144"/>
            <a:ext cx="3101339" cy="309370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163" y="3704844"/>
            <a:ext cx="4812791" cy="199491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78539" y="3041976"/>
            <a:ext cx="32518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OCT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measurements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retinal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thickness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60943" y="5357529"/>
            <a:ext cx="3172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ERG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measurements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retinal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function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90577" y="1350106"/>
            <a:ext cx="32124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8940" marR="5080" indent="-396875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Comparison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SIM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super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resolution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to </a:t>
            </a:r>
            <a:r>
              <a:rPr sz="1600" spc="-10" dirty="0">
                <a:latin typeface="Calibri"/>
                <a:cs typeface="Calibri"/>
              </a:rPr>
              <a:t>standard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confocal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microscopy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9245">
              <a:lnSpc>
                <a:spcPct val="100000"/>
              </a:lnSpc>
              <a:spcBef>
                <a:spcPts val="95"/>
              </a:spcBef>
            </a:pPr>
            <a:r>
              <a:rPr dirty="0"/>
              <a:t>Visual</a:t>
            </a:r>
            <a:r>
              <a:rPr spc="-100" dirty="0"/>
              <a:t> </a:t>
            </a:r>
            <a:r>
              <a:rPr spc="-20" dirty="0"/>
              <a:t>Function</a:t>
            </a:r>
            <a:r>
              <a:rPr spc="-110" dirty="0"/>
              <a:t> </a:t>
            </a:r>
            <a:r>
              <a:rPr dirty="0"/>
              <a:t>and</a:t>
            </a:r>
            <a:r>
              <a:rPr spc="-114" dirty="0"/>
              <a:t> </a:t>
            </a:r>
            <a:r>
              <a:rPr spc="-25" dirty="0"/>
              <a:t>Morphology</a:t>
            </a:r>
            <a:r>
              <a:rPr spc="-110" dirty="0"/>
              <a:t> </a:t>
            </a:r>
            <a:r>
              <a:rPr spc="-10" dirty="0"/>
              <a:t>Core: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" y="1068324"/>
            <a:ext cx="5247131" cy="243992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90971" y="3101340"/>
            <a:ext cx="3653027" cy="264413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03775" marR="5080" indent="-203200">
              <a:lnSpc>
                <a:spcPct val="100000"/>
              </a:lnSpc>
              <a:spcBef>
                <a:spcPts val="95"/>
              </a:spcBef>
            </a:pPr>
            <a:r>
              <a:rPr dirty="0"/>
              <a:t>Retinal</a:t>
            </a:r>
            <a:r>
              <a:rPr spc="-45" dirty="0"/>
              <a:t> </a:t>
            </a:r>
            <a:r>
              <a:rPr dirty="0"/>
              <a:t>blood</a:t>
            </a:r>
            <a:r>
              <a:rPr spc="-20" dirty="0"/>
              <a:t> </a:t>
            </a:r>
            <a:r>
              <a:rPr dirty="0"/>
              <a:t>flow</a:t>
            </a:r>
            <a:r>
              <a:rPr spc="-25" dirty="0"/>
              <a:t> </a:t>
            </a:r>
            <a:r>
              <a:rPr dirty="0"/>
              <a:t>tracing</a:t>
            </a:r>
            <a:r>
              <a:rPr spc="-35" dirty="0"/>
              <a:t> </a:t>
            </a:r>
            <a:r>
              <a:rPr dirty="0"/>
              <a:t>using</a:t>
            </a:r>
            <a:r>
              <a:rPr spc="-50" dirty="0"/>
              <a:t> </a:t>
            </a:r>
            <a:r>
              <a:rPr spc="-10" dirty="0"/>
              <a:t>microbubble contrast</a:t>
            </a:r>
            <a:r>
              <a:rPr spc="-35" dirty="0"/>
              <a:t> </a:t>
            </a:r>
            <a:r>
              <a:rPr dirty="0"/>
              <a:t>agent</a:t>
            </a:r>
            <a:r>
              <a:rPr spc="-50" dirty="0"/>
              <a:t> </a:t>
            </a:r>
            <a:r>
              <a:rPr dirty="0"/>
              <a:t>and</a:t>
            </a:r>
            <a:r>
              <a:rPr spc="-60" dirty="0"/>
              <a:t> </a:t>
            </a:r>
            <a:r>
              <a:rPr dirty="0"/>
              <a:t>the</a:t>
            </a:r>
            <a:r>
              <a:rPr spc="-50" dirty="0"/>
              <a:t> </a:t>
            </a:r>
            <a:r>
              <a:rPr spc="-10" dirty="0"/>
              <a:t>Vevo Ultrasound</a:t>
            </a:r>
          </a:p>
          <a:p>
            <a:pPr>
              <a:lnSpc>
                <a:spcPct val="100000"/>
              </a:lnSpc>
            </a:pPr>
            <a:endParaRPr spc="-10" dirty="0"/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pc="-10" dirty="0"/>
          </a:p>
          <a:p>
            <a:pPr marL="12700" marR="4688840">
              <a:lnSpc>
                <a:spcPct val="100000"/>
              </a:lnSpc>
            </a:pPr>
            <a:r>
              <a:rPr spc="-10" dirty="0"/>
              <a:t>Transmission</a:t>
            </a:r>
            <a:r>
              <a:rPr spc="-60" dirty="0"/>
              <a:t> </a:t>
            </a:r>
            <a:r>
              <a:rPr dirty="0"/>
              <a:t>electron</a:t>
            </a:r>
            <a:r>
              <a:rPr spc="-3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dirty="0"/>
              <a:t>super</a:t>
            </a:r>
            <a:r>
              <a:rPr spc="-45" dirty="0"/>
              <a:t> </a:t>
            </a:r>
            <a:r>
              <a:rPr spc="-10" dirty="0"/>
              <a:t>resolution </a:t>
            </a:r>
            <a:r>
              <a:rPr dirty="0"/>
              <a:t>light</a:t>
            </a:r>
            <a:r>
              <a:rPr spc="-60" dirty="0"/>
              <a:t> </a:t>
            </a:r>
            <a:r>
              <a:rPr spc="-10" dirty="0"/>
              <a:t>microscopy</a:t>
            </a:r>
            <a:r>
              <a:rPr dirty="0"/>
              <a:t> of</a:t>
            </a:r>
            <a:r>
              <a:rPr spc="-15" dirty="0"/>
              <a:t> </a:t>
            </a:r>
            <a:r>
              <a:rPr spc="-10" dirty="0"/>
              <a:t>photoreceptor</a:t>
            </a:r>
            <a:r>
              <a:rPr spc="20" dirty="0"/>
              <a:t> </a:t>
            </a:r>
            <a:r>
              <a:rPr dirty="0"/>
              <a:t>cell</a:t>
            </a:r>
            <a:r>
              <a:rPr spc="-25" dirty="0"/>
              <a:t> </a:t>
            </a:r>
            <a:r>
              <a:rPr spc="-10" dirty="0"/>
              <a:t>layer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126</Words>
  <Application>Microsoft Office PowerPoint</Application>
  <PresentationFormat>On-screen Show (4:3)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Wingdings</vt:lpstr>
      <vt:lpstr>Office Theme</vt:lpstr>
      <vt:lpstr>VS CoBRE Visual Function and Morphology Core</vt:lpstr>
      <vt:lpstr>Visual Function and Morphology Core:</vt:lpstr>
      <vt:lpstr>Visual Function and Morphology Core:</vt:lpstr>
      <vt:lpstr>Visual Function and Morphology Core: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Caudill</dc:creator>
  <cp:lastModifiedBy>Cather, Caitlin</cp:lastModifiedBy>
  <cp:revision>7</cp:revision>
  <dcterms:created xsi:type="dcterms:W3CDTF">2024-08-19T19:03:10Z</dcterms:created>
  <dcterms:modified xsi:type="dcterms:W3CDTF">2026-05-15T14:23:49Z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2022-08-01T00:00:00Z</vt:filetime>
  </property>
  <property fmtid="{D5CDD505-2E9C-101B-9397-08002B2CF9AE}" pid="3" name="Creator">
    <vt:lpwstr>Acrobat PDFMaker 22 for PowerPoint</vt:lpwstr>
  </property>
  <property fmtid="{D5CDD505-2E9C-101B-9397-08002B2CF9AE}" pid="4" name="LastSaved">
    <vt:filetime>2024-08-19T00:00:00Z</vt:filetime>
  </property>
  <property fmtid="{D5CDD505-2E9C-101B-9397-08002B2CF9AE}" pid="5" name="Producer">
    <vt:lpwstr>Adobe PDF Library 22.1.201</vt:lpwstr>
  </property>
</Properties>
</file>