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  <p:sldMasterId id="2147483706" r:id="rId2"/>
    <p:sldMasterId id="2147483672" r:id="rId3"/>
    <p:sldMasterId id="2147483694" r:id="rId4"/>
    <p:sldMasterId id="2147483684" r:id="rId5"/>
    <p:sldMasterId id="2147483708" r:id="rId6"/>
  </p:sldMasterIdLst>
  <p:notesMasterIdLst>
    <p:notesMasterId r:id="rId25"/>
  </p:notesMasterIdLst>
  <p:sldIdLst>
    <p:sldId id="257" r:id="rId7"/>
    <p:sldId id="256" r:id="rId8"/>
    <p:sldId id="258" r:id="rId9"/>
    <p:sldId id="262" r:id="rId10"/>
    <p:sldId id="266" r:id="rId11"/>
    <p:sldId id="267" r:id="rId12"/>
    <p:sldId id="263" r:id="rId13"/>
    <p:sldId id="268" r:id="rId14"/>
    <p:sldId id="290" r:id="rId15"/>
    <p:sldId id="291" r:id="rId16"/>
    <p:sldId id="261" r:id="rId17"/>
    <p:sldId id="285" r:id="rId18"/>
    <p:sldId id="288" r:id="rId19"/>
    <p:sldId id="264" r:id="rId20"/>
    <p:sldId id="284" r:id="rId21"/>
    <p:sldId id="259" r:id="rId22"/>
    <p:sldId id="260" r:id="rId23"/>
    <p:sldId id="289" r:id="rId24"/>
  </p:sldIdLst>
  <p:sldSz cx="9144000" cy="6858000" type="screen4x3"/>
  <p:notesSz cx="6858000" cy="9144000"/>
  <p:defaultTextStyle>
    <a:defPPr>
      <a:defRPr lang="en-US"/>
    </a:defPPr>
    <a:lvl1pPr marL="0" algn="l" defTabSz="9141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92" algn="l" defTabSz="9141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86" algn="l" defTabSz="9141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79" algn="l" defTabSz="9141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73" algn="l" defTabSz="9141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66" algn="l" defTabSz="9141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58" algn="l" defTabSz="9141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652" algn="l" defTabSz="9141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744" algn="l" defTabSz="9141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ED"/>
    <a:srgbClr val="DCD1BD"/>
    <a:srgbClr val="002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29" autoAdjust="0"/>
  </p:normalViewPr>
  <p:slideViewPr>
    <p:cSldViewPr showGuides="1">
      <p:cViewPr varScale="1">
        <p:scale>
          <a:sx n="106" d="100"/>
          <a:sy n="106" d="100"/>
        </p:scale>
        <p:origin x="108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/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81F7C-D235-4347-8163-82C2A11CCE75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054F7-DE6D-47C1-B843-978F00B0B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909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MAC?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8B08A-7996-4181-AD66-7605706FD5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2963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8B08A-7996-4181-AD66-7605706FD5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4396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438400"/>
            <a:ext cx="7086600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0866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632460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AB188-8542-42D5-90E8-23674E6E5E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022873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E29A09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861328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200368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20980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678059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600200"/>
            <a:ext cx="6248400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1600200"/>
            <a:ext cx="2438400" cy="5257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950269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0">
                <a:solidFill>
                  <a:srgbClr val="E29A0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576810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734033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18644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28950"/>
            <a:ext cx="3008313" cy="933450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62400"/>
            <a:ext cx="3008313" cy="2667001"/>
          </a:xfrm>
        </p:spPr>
        <p:txBody>
          <a:bodyPr/>
          <a:lstStyle>
            <a:lvl1pPr marL="0" indent="0">
              <a:buNone/>
              <a:defRPr sz="1400">
                <a:solidFill>
                  <a:srgbClr val="E29A09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436425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476726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09800" y="457200"/>
            <a:ext cx="6477000" cy="4191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09800" y="533400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88069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274404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438400"/>
            <a:ext cx="7086600" cy="14700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086600" cy="1752600"/>
          </a:xfrm>
        </p:spPr>
        <p:txBody>
          <a:bodyPr/>
          <a:lstStyle>
            <a:lvl1pPr marL="0" indent="0" algn="r">
              <a:buNone/>
              <a:defRPr>
                <a:solidFill>
                  <a:schemeClr val="bg2"/>
                </a:solidFill>
              </a:defRPr>
            </a:lvl1pPr>
            <a:lvl2pPr marL="457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632460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AB188-8542-42D5-90E8-23674E6E5ED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52800" y="1231900"/>
            <a:ext cx="5029200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45325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686823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0">
                <a:solidFill>
                  <a:srgbClr val="E29A0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195339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434070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E29A0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E29A0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277991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083415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352569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E29A09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656904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768572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280564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07348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666051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 b="0">
                <a:solidFill>
                  <a:srgbClr val="E29A09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790731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078354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E29A09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E29A09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433665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930046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339219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>
                <a:solidFill>
                  <a:srgbClr val="E29A09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943901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311313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600202"/>
            <a:ext cx="62484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1600200"/>
            <a:ext cx="2438400" cy="5257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51185405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87304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0">
                <a:solidFill>
                  <a:srgbClr val="E29A0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1200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83020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E29A0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E29A0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44900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62463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38006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5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6.jp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2743200"/>
            <a:ext cx="8229600" cy="1143000"/>
          </a:xfrm>
          <a:prstGeom prst="rect">
            <a:avLst/>
          </a:prstGeom>
        </p:spPr>
        <p:txBody>
          <a:bodyPr vert="horz" lIns="91418" tIns="45709" rIns="91418" bIns="45709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3810000"/>
            <a:ext cx="8229600" cy="2087565"/>
          </a:xfrm>
          <a:prstGeom prst="rect">
            <a:avLst/>
          </a:prstGeom>
        </p:spPr>
        <p:txBody>
          <a:bodyPr vert="horz" lIns="91418" tIns="45709" rIns="91418" bIns="45709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356350"/>
            <a:ext cx="2895600" cy="365125"/>
          </a:xfrm>
          <a:prstGeom prst="rect">
            <a:avLst/>
          </a:prstGeom>
        </p:spPr>
        <p:txBody>
          <a:bodyPr vert="horz" lIns="91418" tIns="45709" rIns="91418" bIns="45709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18" tIns="45709" rIns="91418" bIns="45709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52AB188-8542-42D5-90E8-23674E6E5E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269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ransition spd="slow">
    <p:push dir="u"/>
  </p:transition>
  <p:txStyles>
    <p:titleStyle>
      <a:lvl1pPr algn="l" defTabSz="914186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186" rtl="0" eaLnBrk="1" latinLnBrk="0" hangingPunct="1">
        <a:spcBef>
          <a:spcPct val="20000"/>
        </a:spcBef>
        <a:buClr>
          <a:schemeClr val="bg2"/>
        </a:buClr>
        <a:buFontTx/>
        <a:buNone/>
        <a:defRPr sz="2000" kern="1200">
          <a:solidFill>
            <a:schemeClr val="bg2"/>
          </a:solidFill>
          <a:latin typeface="+mn-lt"/>
          <a:ea typeface="+mn-ea"/>
          <a:cs typeface="+mn-cs"/>
        </a:defRPr>
      </a:lvl1pPr>
      <a:lvl2pPr marL="457092" indent="0" algn="l" defTabSz="914186" rtl="0" eaLnBrk="1" latinLnBrk="0" hangingPunct="1">
        <a:spcBef>
          <a:spcPct val="20000"/>
        </a:spcBef>
        <a:buClr>
          <a:schemeClr val="bg2"/>
        </a:buClr>
        <a:buFontTx/>
        <a:buNone/>
        <a:defRPr sz="2000" kern="1200">
          <a:solidFill>
            <a:schemeClr val="bg2"/>
          </a:solidFill>
          <a:latin typeface="+mn-lt"/>
          <a:ea typeface="+mn-ea"/>
          <a:cs typeface="+mn-cs"/>
        </a:defRPr>
      </a:lvl2pPr>
      <a:lvl3pPr marL="914187" indent="0" algn="l" defTabSz="914186" rtl="0" eaLnBrk="1" latinLnBrk="0" hangingPunct="1">
        <a:spcBef>
          <a:spcPct val="20000"/>
        </a:spcBef>
        <a:buClr>
          <a:schemeClr val="bg2"/>
        </a:buClr>
        <a:buFontTx/>
        <a:buNone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371279" indent="0" algn="l" defTabSz="914186" rtl="0" eaLnBrk="1" latinLnBrk="0" hangingPunct="1">
        <a:spcBef>
          <a:spcPct val="20000"/>
        </a:spcBef>
        <a:buClr>
          <a:schemeClr val="bg2"/>
        </a:buClr>
        <a:buFontTx/>
        <a:buNone/>
        <a:defRPr sz="2000" kern="1200">
          <a:solidFill>
            <a:schemeClr val="bg2"/>
          </a:solidFill>
          <a:latin typeface="+mn-lt"/>
          <a:ea typeface="+mn-ea"/>
          <a:cs typeface="+mn-cs"/>
        </a:defRPr>
      </a:lvl4pPr>
      <a:lvl5pPr marL="1828373" indent="0" algn="l" defTabSz="914186" rtl="0" eaLnBrk="1" latinLnBrk="0" hangingPunct="1">
        <a:spcBef>
          <a:spcPct val="20000"/>
        </a:spcBef>
        <a:buClr>
          <a:schemeClr val="bg2"/>
        </a:buClr>
        <a:buFontTx/>
        <a:buNone/>
        <a:defRPr sz="2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012" indent="-228546" algn="l" defTabSz="9141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06" indent="-228546" algn="l" defTabSz="9141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98" indent="-228546" algn="l" defTabSz="9141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92" indent="-228546" algn="l" defTabSz="9141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2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6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9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73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66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58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52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44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2743200"/>
            <a:ext cx="8229600" cy="1143000"/>
          </a:xfrm>
          <a:prstGeom prst="rect">
            <a:avLst/>
          </a:prstGeom>
        </p:spPr>
        <p:txBody>
          <a:bodyPr vert="horz" lIns="91418" tIns="45709" rIns="91418" bIns="45709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3810000"/>
            <a:ext cx="8229600" cy="2087565"/>
          </a:xfrm>
          <a:prstGeom prst="rect">
            <a:avLst/>
          </a:prstGeom>
        </p:spPr>
        <p:txBody>
          <a:bodyPr vert="horz" lIns="91418" tIns="45709" rIns="91418" bIns="45709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356350"/>
            <a:ext cx="2895600" cy="365125"/>
          </a:xfrm>
          <a:prstGeom prst="rect">
            <a:avLst/>
          </a:prstGeom>
        </p:spPr>
        <p:txBody>
          <a:bodyPr vert="horz" lIns="91418" tIns="45709" rIns="91418" bIns="45709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18" tIns="45709" rIns="91418" bIns="45709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52AB188-8542-42D5-90E8-23674E6E5E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596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ransition spd="slow">
    <p:push dir="u"/>
  </p:transition>
  <p:txStyles>
    <p:titleStyle>
      <a:lvl1pPr algn="l" defTabSz="914186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186" rtl="0" eaLnBrk="1" latinLnBrk="0" hangingPunct="1">
        <a:spcBef>
          <a:spcPct val="20000"/>
        </a:spcBef>
        <a:buClr>
          <a:schemeClr val="bg2"/>
        </a:buClr>
        <a:buFontTx/>
        <a:buNone/>
        <a:defRPr sz="2000" kern="1200">
          <a:solidFill>
            <a:schemeClr val="bg2"/>
          </a:solidFill>
          <a:latin typeface="+mn-lt"/>
          <a:ea typeface="+mn-ea"/>
          <a:cs typeface="+mn-cs"/>
        </a:defRPr>
      </a:lvl1pPr>
      <a:lvl2pPr marL="457092" indent="0" algn="l" defTabSz="914186" rtl="0" eaLnBrk="1" latinLnBrk="0" hangingPunct="1">
        <a:spcBef>
          <a:spcPct val="20000"/>
        </a:spcBef>
        <a:buClr>
          <a:schemeClr val="bg2"/>
        </a:buClr>
        <a:buFontTx/>
        <a:buNone/>
        <a:defRPr sz="2000" kern="1200">
          <a:solidFill>
            <a:schemeClr val="bg2"/>
          </a:solidFill>
          <a:latin typeface="+mn-lt"/>
          <a:ea typeface="+mn-ea"/>
          <a:cs typeface="+mn-cs"/>
        </a:defRPr>
      </a:lvl2pPr>
      <a:lvl3pPr marL="914187" indent="0" algn="l" defTabSz="914186" rtl="0" eaLnBrk="1" latinLnBrk="0" hangingPunct="1">
        <a:spcBef>
          <a:spcPct val="20000"/>
        </a:spcBef>
        <a:buClr>
          <a:schemeClr val="bg2"/>
        </a:buClr>
        <a:buFontTx/>
        <a:buNone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371279" indent="0" algn="l" defTabSz="914186" rtl="0" eaLnBrk="1" latinLnBrk="0" hangingPunct="1">
        <a:spcBef>
          <a:spcPct val="20000"/>
        </a:spcBef>
        <a:buClr>
          <a:schemeClr val="bg2"/>
        </a:buClr>
        <a:buFontTx/>
        <a:buNone/>
        <a:defRPr sz="2000" kern="1200">
          <a:solidFill>
            <a:schemeClr val="bg2"/>
          </a:solidFill>
          <a:latin typeface="+mn-lt"/>
          <a:ea typeface="+mn-ea"/>
          <a:cs typeface="+mn-cs"/>
        </a:defRPr>
      </a:lvl4pPr>
      <a:lvl5pPr marL="1828373" indent="0" algn="l" defTabSz="914186" rtl="0" eaLnBrk="1" latinLnBrk="0" hangingPunct="1">
        <a:spcBef>
          <a:spcPct val="20000"/>
        </a:spcBef>
        <a:buClr>
          <a:schemeClr val="bg2"/>
        </a:buClr>
        <a:buFontTx/>
        <a:buNone/>
        <a:defRPr sz="2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012" indent="-228546" algn="l" defTabSz="9141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06" indent="-228546" algn="l" defTabSz="9141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98" indent="-228546" algn="l" defTabSz="9141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92" indent="-228546" algn="l" defTabSz="9141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2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6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9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73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66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58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52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44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29200" y="6248400"/>
            <a:ext cx="29772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2484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4A3FBA54-5C1B-D348-9A99-18A91FDE7B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46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ransition spd="slow">
    <p:push dir="u"/>
  </p:transition>
  <p:txStyles>
    <p:titleStyle>
      <a:lvl1pPr algn="ctr" defTabSz="457200" rtl="0" eaLnBrk="1" latinLnBrk="0" hangingPunct="1">
        <a:spcBef>
          <a:spcPct val="0"/>
        </a:spcBef>
        <a:buNone/>
        <a:defRPr sz="4000" u="none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1600200"/>
            <a:ext cx="6248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29200" y="6248400"/>
            <a:ext cx="29772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2484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A3FBA54-5C1B-D348-9A99-18A91FDE7B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640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700" r:id="rId4"/>
    <p:sldLayoutId id="2147483701" r:id="rId5"/>
    <p:sldLayoutId id="2147483702" r:id="rId6"/>
    <p:sldLayoutId id="2147483703" r:id="rId7"/>
  </p:sldLayoutIdLst>
  <p:transition spd="slow">
    <p:push dir="u"/>
  </p:transition>
  <p:txStyles>
    <p:titleStyle>
      <a:lvl1pPr algn="l" defTabSz="457200" rtl="0" eaLnBrk="1" latinLnBrk="0" hangingPunct="1">
        <a:spcBef>
          <a:spcPct val="0"/>
        </a:spcBef>
        <a:spcAft>
          <a:spcPts val="600"/>
        </a:spcAft>
        <a:buNone/>
        <a:defRPr sz="360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61756" y="6248400"/>
            <a:ext cx="29772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91400" y="62484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4A3FBA54-5C1B-D348-9A99-18A91FDE7B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639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</p:sldLayoutIdLst>
  <p:transition spd="slow">
    <p:push dir="u"/>
  </p:transition>
  <p:txStyles>
    <p:titleStyle>
      <a:lvl1pPr algn="ctr" defTabSz="457200" rtl="0" eaLnBrk="1" latinLnBrk="0" hangingPunct="1">
        <a:spcBef>
          <a:spcPct val="0"/>
        </a:spcBef>
        <a:buNone/>
        <a:defRPr sz="4000" u="none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29201" y="6248402"/>
            <a:ext cx="29772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248402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4A3FBA54-5C1B-D348-9A99-18A91FDE7B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226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</p:sldLayoutIdLst>
  <p:transition spd="slow">
    <p:push dir="u"/>
  </p:transition>
  <p:hf hdr="0" ftr="0"/>
  <p:txStyles>
    <p:titleStyle>
      <a:lvl1pPr algn="ctr" defTabSz="342900" rtl="0" eaLnBrk="1" latinLnBrk="0" hangingPunct="1">
        <a:spcBef>
          <a:spcPct val="0"/>
        </a:spcBef>
        <a:buNone/>
        <a:defRPr sz="3000" u="none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7.PNG"/><Relationship Id="rId5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8.png"/><Relationship Id="rId5" Type="http://schemas.openxmlformats.org/officeDocument/2006/relationships/image" Target="cid:image002.jpg@01D32BBE.D6264810" TargetMode="Externa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Navigating Applications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Presented by </a:t>
            </a:r>
          </a:p>
          <a:p>
            <a:r>
              <a:rPr lang="en-US" dirty="0"/>
              <a:t>Victoria Paz, </a:t>
            </a:r>
          </a:p>
          <a:p>
            <a:r>
              <a:rPr lang="en-US" dirty="0"/>
              <a:t>Office Manager</a:t>
            </a:r>
          </a:p>
          <a:p>
            <a:r>
              <a:rPr lang="en-US" dirty="0"/>
              <a:t>Graduate Medical Education</a:t>
            </a:r>
          </a:p>
          <a:p>
            <a:endParaRPr lang="en-US" dirty="0"/>
          </a:p>
          <a:p>
            <a:r>
              <a:rPr lang="en-US" sz="1600" i="1" dirty="0">
                <a:solidFill>
                  <a:srgbClr val="F5F5ED"/>
                </a:solidFill>
              </a:rPr>
              <a:t>There is a link to this slide </a:t>
            </a:r>
          </a:p>
          <a:p>
            <a:r>
              <a:rPr lang="en-US" sz="1600" i="1" dirty="0">
                <a:solidFill>
                  <a:srgbClr val="F5F5ED"/>
                </a:solidFill>
              </a:rPr>
              <a:t>deck at the end of the presentation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1EB39E-AAE9-48B3-9137-98F4CAD99E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509046"/>
            <a:ext cx="2577155" cy="252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501107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F617F7-2978-B8E5-A00B-53B87BB4EB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kta Logo and symbol, meaning, history, PNG, brand">
            <a:extLst>
              <a:ext uri="{FF2B5EF4-FFF2-40B4-BE49-F238E27FC236}">
                <a16:creationId xmlns:a16="http://schemas.microsoft.com/office/drawing/2014/main" id="{DE4DB495-6AC3-47B6-D6B8-A52F0F8B7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76200"/>
            <a:ext cx="2278739" cy="128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52AA8D-6169-A38E-1267-C2185645F721}"/>
              </a:ext>
            </a:extLst>
          </p:cNvPr>
          <p:cNvSpPr txBox="1"/>
          <p:nvPr/>
        </p:nvSpPr>
        <p:spPr>
          <a:xfrm>
            <a:off x="2667000" y="1219200"/>
            <a:ext cx="6172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Download the Okta app on your cellphone to complete two-factor authentication when logging in to WVU applications</a:t>
            </a:r>
          </a:p>
        </p:txBody>
      </p:sp>
      <p:pic>
        <p:nvPicPr>
          <p:cNvPr id="4098" name="Picture 2" descr="What Is Two-Factor Authentication (2FA)? | Okta">
            <a:extLst>
              <a:ext uri="{FF2B5EF4-FFF2-40B4-BE49-F238E27FC236}">
                <a16:creationId xmlns:a16="http://schemas.microsoft.com/office/drawing/2014/main" id="{678B3DE2-9062-2DA0-4EDC-F6FD35FE4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438400"/>
            <a:ext cx="6172200" cy="4031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280700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676400"/>
            <a:ext cx="62484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Access via CONNECT &gt;&gt; Workday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Workday provides instant access to important tasks and actions including CBLs within the Learning tab</a:t>
            </a:r>
          </a:p>
          <a:p>
            <a:endParaRPr lang="en-US" sz="2400" dirty="0"/>
          </a:p>
          <a:p>
            <a:r>
              <a:rPr lang="en-US" sz="2400" dirty="0"/>
              <a:t>Need help with Workday?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1500" dirty="0"/>
              <a:t>Visit: https://www.myworkday.com/wvumedicine/wdhelp/helpcenter</a:t>
            </a:r>
            <a:endParaRPr lang="en-US" sz="2400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E836F988-ED64-4FC4-BAE3-6CD0967098F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63" r="16851"/>
          <a:stretch/>
        </p:blipFill>
        <p:spPr>
          <a:xfrm>
            <a:off x="0" y="1600200"/>
            <a:ext cx="2438400" cy="5257800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F423B4-7A26-4108-8233-05C7B35A32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428" y="189571"/>
            <a:ext cx="2003132" cy="14084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C52867-7186-EDD2-77ED-5BD5755724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2381051"/>
            <a:ext cx="3179005" cy="19623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542F16-893B-BFFD-0865-003D130A91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9805" y="2452538"/>
            <a:ext cx="3138830" cy="181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003845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7258950" y="5977800"/>
              <a:ext cx="57510" cy="145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49605" y="5968554"/>
                <a:ext cx="76201" cy="33072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/>
          <p:cNvSpPr txBox="1"/>
          <p:nvPr/>
        </p:nvSpPr>
        <p:spPr>
          <a:xfrm>
            <a:off x="1327308" y="588621"/>
            <a:ext cx="64893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6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17365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Workday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6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3FBA54-5C1B-D348-9A99-18A91FDE7B7F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6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22078A-A1EE-462F-9B0D-FCE7E2DC6C0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"/>
          <a:stretch/>
        </p:blipFill>
        <p:spPr>
          <a:xfrm>
            <a:off x="76199" y="1473457"/>
            <a:ext cx="8991600" cy="3911086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3C55C930-0F17-4F95-8E6B-9FDE63A74067}"/>
              </a:ext>
            </a:extLst>
          </p:cNvPr>
          <p:cNvSpPr/>
          <p:nvPr/>
        </p:nvSpPr>
        <p:spPr>
          <a:xfrm rot="1977456">
            <a:off x="7612404" y="1268594"/>
            <a:ext cx="609600" cy="15240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1E1D3C-0B4B-46EA-B4AC-8762E9DDC12A}"/>
              </a:ext>
            </a:extLst>
          </p:cNvPr>
          <p:cNvSpPr txBox="1"/>
          <p:nvPr/>
        </p:nvSpPr>
        <p:spPr>
          <a:xfrm>
            <a:off x="5867400" y="3810000"/>
            <a:ext cx="1391550" cy="1066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21D891CA-01CD-46A0-96FE-FA100058814B}"/>
              </a:ext>
            </a:extLst>
          </p:cNvPr>
          <p:cNvSpPr/>
          <p:nvPr/>
        </p:nvSpPr>
        <p:spPr>
          <a:xfrm rot="7296938">
            <a:off x="72273" y="1190473"/>
            <a:ext cx="609600" cy="15240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376576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6C0483-1DD0-4B85-A94C-3612D3DC6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2F9A1F-731B-431D-8D23-E7BFC1556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9144000" cy="50103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A43758-54F7-488A-A947-675BE487B65C}"/>
              </a:ext>
            </a:extLst>
          </p:cNvPr>
          <p:cNvSpPr txBox="1"/>
          <p:nvPr/>
        </p:nvSpPr>
        <p:spPr>
          <a:xfrm>
            <a:off x="1327308" y="588621"/>
            <a:ext cx="64893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6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17365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Workday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E5E8B1-8B13-4464-90C9-303D2178A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155682"/>
            <a:ext cx="481626" cy="6340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76FE99-7673-4616-93D3-79E3B8F0D7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908165">
            <a:off x="8445985" y="5074992"/>
            <a:ext cx="481626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281655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600200"/>
            <a:ext cx="6553200" cy="5105400"/>
          </a:xfrm>
        </p:spPr>
        <p:txBody>
          <a:bodyPr>
            <a:normAutofit fontScale="77500" lnSpcReduction="20000"/>
          </a:bodyPr>
          <a:lstStyle/>
          <a:p>
            <a:r>
              <a:rPr lang="en-US" sz="2400" dirty="0"/>
              <a:t>Access via https://www.e-value.net/login.cfm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eValue is the GME evaluation system for residents and a repository for residency program specific information, including personal records and a program portfolio    </a:t>
            </a:r>
            <a:r>
              <a:rPr lang="en-US" sz="2400" i="1" dirty="0">
                <a:solidFill>
                  <a:srgbClr val="00B0F0"/>
                </a:solidFill>
              </a:rPr>
              <a:t>(our electronic file cabinet)</a:t>
            </a:r>
          </a:p>
          <a:p>
            <a:pPr marL="0" indent="0">
              <a:buNone/>
            </a:pPr>
            <a:endParaRPr lang="en-US" sz="1300" dirty="0"/>
          </a:p>
          <a:p>
            <a:r>
              <a:rPr lang="en-US" sz="2400" dirty="0"/>
              <a:t>Need help with </a:t>
            </a:r>
            <a:r>
              <a:rPr lang="en-US" sz="2400" dirty="0" err="1"/>
              <a:t>eValue</a:t>
            </a:r>
            <a:r>
              <a:rPr lang="en-US" sz="2400" dirty="0"/>
              <a:t>? </a:t>
            </a:r>
          </a:p>
          <a:p>
            <a:pPr marL="0" indent="0">
              <a:buNone/>
            </a:pPr>
            <a:r>
              <a:rPr lang="en-US" sz="2400" dirty="0"/>
              <a:t>	Contact: your Program Manager</a:t>
            </a:r>
          </a:p>
          <a:p>
            <a:endParaRPr lang="en-US" sz="2400" dirty="0"/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36DFB3BE-6DD3-418A-84E6-4B3F37867D1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41" r="34541"/>
          <a:stretch>
            <a:fillRect/>
          </a:stretch>
        </p:blipFill>
        <p:spPr>
          <a:xfrm>
            <a:off x="0" y="1600200"/>
            <a:ext cx="2438400" cy="5257800"/>
          </a:xfrm>
        </p:spPr>
      </p:pic>
      <p:pic>
        <p:nvPicPr>
          <p:cNvPr id="1028" name="Picture 4" descr="eValue System Status - MedHub">
            <a:extLst>
              <a:ext uri="{FF2B5EF4-FFF2-40B4-BE49-F238E27FC236}">
                <a16:creationId xmlns:a16="http://schemas.microsoft.com/office/drawing/2014/main" id="{B8970A6C-860B-439B-9C9A-CEA52B3A0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336549"/>
            <a:ext cx="285750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1BB05CE-CE04-4BAE-BBA7-44CA506B8F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833" t="12667" r="65000" b="34000"/>
          <a:stretch/>
        </p:blipFill>
        <p:spPr>
          <a:xfrm>
            <a:off x="4152900" y="1981200"/>
            <a:ext cx="3086100" cy="268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411619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600200"/>
            <a:ext cx="66294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MedHub</a:t>
            </a:r>
            <a:r>
              <a:rPr lang="en-US" sz="2400" b="1" dirty="0"/>
              <a:t> Email Notifications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eValue is designed to send notifications to your </a:t>
            </a:r>
            <a:r>
              <a:rPr lang="en-US" sz="2400" dirty="0" err="1"/>
              <a:t>WVUMedicine</a:t>
            </a:r>
            <a:r>
              <a:rPr lang="en-US" sz="2400" dirty="0"/>
              <a:t> email account regarding requirements that are approaching expiration, including but not limited to Duty Hours, ACLS/PALS certification, and DS‑2019 renewals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sz="2400" dirty="0"/>
              <a:t>Did you get a </a:t>
            </a:r>
            <a:r>
              <a:rPr lang="en-US" sz="2400" dirty="0" err="1"/>
              <a:t>MedHub</a:t>
            </a:r>
            <a:r>
              <a:rPr lang="en-US" sz="2400" dirty="0"/>
              <a:t> email alert? </a:t>
            </a:r>
          </a:p>
          <a:p>
            <a:pPr marL="0" indent="0">
              <a:buNone/>
            </a:pPr>
            <a:r>
              <a:rPr lang="en-US" sz="2400" dirty="0"/>
              <a:t>	Contact: your Program Manager</a:t>
            </a:r>
          </a:p>
          <a:p>
            <a:endParaRPr lang="en-US" sz="2400" dirty="0"/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36DFB3BE-6DD3-418A-84E6-4B3F37867D1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1" y="2438400"/>
            <a:ext cx="2438400" cy="2438400"/>
          </a:xfrm>
        </p:spPr>
      </p:pic>
      <p:pic>
        <p:nvPicPr>
          <p:cNvPr id="1028" name="Picture 4" descr="eValue System Status - MedHub">
            <a:extLst>
              <a:ext uri="{FF2B5EF4-FFF2-40B4-BE49-F238E27FC236}">
                <a16:creationId xmlns:a16="http://schemas.microsoft.com/office/drawing/2014/main" id="{B8970A6C-860B-439B-9C9A-CEA52B3A0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336549"/>
            <a:ext cx="285750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275890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600200"/>
            <a:ext cx="62484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Access via https://sole.hsc.wvu.edu/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SOLE is the informational resource site for GME </a:t>
            </a:r>
            <a:r>
              <a:rPr lang="en-US" sz="2400" i="1" dirty="0">
                <a:solidFill>
                  <a:srgbClr val="00B0F0"/>
                </a:solidFill>
              </a:rPr>
              <a:t>(our electronic library)</a:t>
            </a:r>
          </a:p>
          <a:p>
            <a:endParaRPr lang="en-US" sz="2400" dirty="0"/>
          </a:p>
          <a:p>
            <a:r>
              <a:rPr lang="en-US" sz="2400" dirty="0"/>
              <a:t>Need help with SOLE? </a:t>
            </a:r>
          </a:p>
          <a:p>
            <a:pPr marL="0" indent="0">
              <a:buNone/>
            </a:pPr>
            <a:r>
              <a:rPr lang="en-US" sz="2400" dirty="0"/>
              <a:t>	Contact: solesupport@hsc.wvu.edu</a:t>
            </a:r>
          </a:p>
          <a:p>
            <a:endParaRPr lang="en-US" sz="2400" dirty="0"/>
          </a:p>
        </p:txBody>
      </p:sp>
      <p:pic>
        <p:nvPicPr>
          <p:cNvPr id="2052" name="Picture 4" descr="SOLE 11">
            <a:extLst>
              <a:ext uri="{FF2B5EF4-FFF2-40B4-BE49-F238E27FC236}">
                <a16:creationId xmlns:a16="http://schemas.microsoft.com/office/drawing/2014/main" id="{4E87F79F-C5EC-4A13-ADBA-9F179A3F5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228600"/>
            <a:ext cx="2857500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0529BEBF-F576-4E53-80B2-D8944E46111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77" r="22705"/>
          <a:stretch/>
        </p:blipFill>
        <p:spPr>
          <a:xfrm>
            <a:off x="0" y="1600200"/>
            <a:ext cx="2438400" cy="525780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D60A9C4-419D-B19F-7BBD-0B5F71E222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2133600"/>
            <a:ext cx="3446402" cy="235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172831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Victoria Paz, GME Office Manager</a:t>
            </a:r>
          </a:p>
          <a:p>
            <a:pPr marL="457200" lvl="1" indent="0">
              <a:buNone/>
            </a:pPr>
            <a:r>
              <a:rPr lang="en-US" dirty="0"/>
              <a:t>victoria.paz@hsc.wvu.edu</a:t>
            </a:r>
          </a:p>
          <a:p>
            <a:pPr marL="457200" lvl="1" indent="0">
              <a:buNone/>
            </a:pPr>
            <a:r>
              <a:rPr lang="en-US" dirty="0"/>
              <a:t>304-293-0672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Graduate Medical Education</a:t>
            </a:r>
          </a:p>
          <a:p>
            <a:pPr marL="457200" lvl="1" indent="0">
              <a:buNone/>
            </a:pPr>
            <a:r>
              <a:rPr lang="en-US" dirty="0"/>
              <a:t>First Floor HSC</a:t>
            </a:r>
          </a:p>
          <a:p>
            <a:pPr marL="457200" lvl="1" indent="0">
              <a:buNone/>
            </a:pPr>
            <a:r>
              <a:rPr lang="en-US" dirty="0"/>
              <a:t>1144 HSC-North</a:t>
            </a:r>
          </a:p>
          <a:p>
            <a:pPr marL="457200" lvl="1" indent="0">
              <a:buNone/>
            </a:pPr>
            <a:r>
              <a:rPr lang="en-US" dirty="0"/>
              <a:t>PO Box 9001 A</a:t>
            </a:r>
          </a:p>
          <a:p>
            <a:pPr marL="457200" lvl="1" indent="0">
              <a:buNone/>
            </a:pPr>
            <a:r>
              <a:rPr lang="en-US" sz="1800" i="1" dirty="0"/>
              <a:t>GME office is located next to the Pharmacy Museum &amp; Student Services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2A7CAA-0682-4FB0-8829-C3403F11D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3962400" cy="77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662806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4E5455-DF7E-8D56-5DAB-44BCC0863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874435C-55E0-8AB2-1E39-CF50EEB40813}"/>
              </a:ext>
            </a:extLst>
          </p:cNvPr>
          <p:cNvSpPr txBox="1"/>
          <p:nvPr/>
        </p:nvSpPr>
        <p:spPr>
          <a:xfrm>
            <a:off x="4114800" y="6031468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Scroll down the webpage and click on link for:</a:t>
            </a:r>
          </a:p>
          <a:p>
            <a:pPr marL="742842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 Navigating Applications</a:t>
            </a:r>
          </a:p>
        </p:txBody>
      </p:sp>
      <p:pic>
        <p:nvPicPr>
          <p:cNvPr id="1026" name="Picture 2" descr="smart phone blank screen mockup · Free Stock Photo">
            <a:extLst>
              <a:ext uri="{FF2B5EF4-FFF2-40B4-BE49-F238E27FC236}">
                <a16:creationId xmlns:a16="http://schemas.microsoft.com/office/drawing/2014/main" id="{600E2E06-0C46-F0B2-8417-30B484295A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4" r="27654"/>
          <a:stretch>
            <a:fillRect/>
          </a:stretch>
        </p:blipFill>
        <p:spPr bwMode="auto">
          <a:xfrm>
            <a:off x="0" y="2622806"/>
            <a:ext cx="2971800" cy="423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18A9AA9-0A41-7036-B52C-DC065759BA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828800"/>
            <a:ext cx="4038600" cy="4038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0DCB69-534D-2A38-E427-A7009D9E3B19}"/>
              </a:ext>
            </a:extLst>
          </p:cNvPr>
          <p:cNvSpPr txBox="1"/>
          <p:nvPr/>
        </p:nvSpPr>
        <p:spPr>
          <a:xfrm>
            <a:off x="1143000" y="4038600"/>
            <a:ext cx="10894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859"/>
                </a:solidFill>
              </a:rPr>
              <a:t>SCAN QR code NOW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DA79FC-0708-4D60-1886-43412B228E74}"/>
              </a:ext>
            </a:extLst>
          </p:cNvPr>
          <p:cNvSpPr txBox="1"/>
          <p:nvPr/>
        </p:nvSpPr>
        <p:spPr>
          <a:xfrm>
            <a:off x="2971800" y="381000"/>
            <a:ext cx="5943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1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29A09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29A0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Visit the GME website for more information about our programs and people. Welcome to the team!</a:t>
            </a:r>
          </a:p>
        </p:txBody>
      </p:sp>
    </p:spTree>
    <p:extLst>
      <p:ext uri="{BB962C8B-B14F-4D97-AF65-F5344CB8AC3E}">
        <p14:creationId xmlns:p14="http://schemas.microsoft.com/office/powerpoint/2010/main" val="13838476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514600"/>
            <a:ext cx="7086600" cy="1470025"/>
          </a:xfrm>
        </p:spPr>
        <p:txBody>
          <a:bodyPr/>
          <a:lstStyle/>
          <a:p>
            <a:r>
              <a:rPr lang="en-US" dirty="0"/>
              <a:t>Your portal to accessing MOST applications at </a:t>
            </a:r>
            <a:r>
              <a:rPr lang="en-US" dirty="0" err="1"/>
              <a:t>WVUMedicine</a:t>
            </a:r>
            <a:r>
              <a:rPr lang="en-US" dirty="0"/>
              <a:t>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962400"/>
            <a:ext cx="7086600" cy="1752600"/>
          </a:xfrm>
        </p:spPr>
        <p:txBody>
          <a:bodyPr/>
          <a:lstStyle/>
          <a:p>
            <a:r>
              <a:rPr lang="en-US" sz="5400" dirty="0"/>
              <a:t>CONNECT</a:t>
            </a:r>
          </a:p>
          <a:p>
            <a:r>
              <a:rPr lang="en-US" sz="3600" dirty="0">
                <a:solidFill>
                  <a:srgbClr val="00B0F0"/>
                </a:solidFill>
              </a:rPr>
              <a:t>https://connect.wvumedicine.org/</a:t>
            </a:r>
          </a:p>
          <a:p>
            <a:endParaRPr lang="en-US" sz="1800" i="1" dirty="0">
              <a:solidFill>
                <a:schemeClr val="bg1"/>
              </a:solidFill>
            </a:endParaRPr>
          </a:p>
          <a:p>
            <a:r>
              <a:rPr lang="en-US" sz="1200" i="1" dirty="0">
                <a:solidFill>
                  <a:schemeClr val="bg1"/>
                </a:solidFill>
              </a:rPr>
              <a:t>Note: you must be connected to the network to access the site</a:t>
            </a:r>
          </a:p>
        </p:txBody>
      </p:sp>
    </p:spTree>
    <p:extLst>
      <p:ext uri="{BB962C8B-B14F-4D97-AF65-F5344CB8AC3E}">
        <p14:creationId xmlns:p14="http://schemas.microsoft.com/office/powerpoint/2010/main" val="367171951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F5F8B7B-26AD-4A05-8C8C-807A10566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422" y="1143000"/>
            <a:ext cx="6979156" cy="51991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connect.wvumedicine.org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ADFFCC9A-3D12-4CC9-8BDE-A86A2408F92D}"/>
              </a:ext>
            </a:extLst>
          </p:cNvPr>
          <p:cNvSpPr/>
          <p:nvPr/>
        </p:nvSpPr>
        <p:spPr>
          <a:xfrm rot="20371848">
            <a:off x="464603" y="4292778"/>
            <a:ext cx="609600" cy="15240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D4723D99-FBB1-4EF6-A826-4DC1F823350B}"/>
              </a:ext>
            </a:extLst>
          </p:cNvPr>
          <p:cNvSpPr/>
          <p:nvPr/>
        </p:nvSpPr>
        <p:spPr>
          <a:xfrm rot="20371848">
            <a:off x="464603" y="2799806"/>
            <a:ext cx="609600" cy="15240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7691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Access via CONNECT &gt;&gt; </a:t>
            </a:r>
          </a:p>
          <a:p>
            <a:r>
              <a:rPr lang="en-US" sz="2400" dirty="0"/>
              <a:t>Epic @ </a:t>
            </a:r>
            <a:r>
              <a:rPr lang="en-US" sz="2400" dirty="0" err="1"/>
              <a:t>WVUMedicine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Epic @ </a:t>
            </a:r>
            <a:r>
              <a:rPr lang="en-US" sz="2400" dirty="0" err="1"/>
              <a:t>WVUMedicine</a:t>
            </a:r>
            <a:r>
              <a:rPr lang="en-US" sz="2400" dirty="0"/>
              <a:t> allows for one patient ID, one record and one unified system of care across system health locations</a:t>
            </a:r>
          </a:p>
          <a:p>
            <a:endParaRPr lang="en-US" sz="2400" dirty="0"/>
          </a:p>
          <a:p>
            <a:r>
              <a:rPr lang="en-US" sz="2400" dirty="0"/>
              <a:t>Need help with Epic? Visit the website: </a:t>
            </a:r>
            <a:r>
              <a:rPr lang="en-US" sz="2400" dirty="0">
                <a:solidFill>
                  <a:srgbClr val="0070C0"/>
                </a:solidFill>
              </a:rPr>
              <a:t>https://connect.wvumedicine.org/epic-wvu-medicine/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9BB44A86-7D7E-4552-B884-686661A0A8D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39" r="34539"/>
          <a:stretch>
            <a:fillRect/>
          </a:stretch>
        </p:blipFill>
        <p:spPr/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370A6DA-D445-4FE9-816B-F7BFB05607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67" t="15333" r="51667" b="52667"/>
          <a:stretch/>
        </p:blipFill>
        <p:spPr>
          <a:xfrm>
            <a:off x="3613150" y="152400"/>
            <a:ext cx="507365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99982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7426"/>
            <a:ext cx="8229600" cy="857250"/>
          </a:xfrm>
        </p:spPr>
        <p:txBody>
          <a:bodyPr/>
          <a:lstStyle/>
          <a:p>
            <a:r>
              <a:rPr lang="en-US" dirty="0">
                <a:solidFill>
                  <a:srgbClr val="17365D"/>
                </a:solidFill>
              </a:rPr>
              <a:t>Epic Training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584200" y="1434677"/>
            <a:ext cx="7835900" cy="3005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defTabSz="68564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solidFill>
                  <a:prstClr val="black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Epic training is required according to hospital policy before a resident or fellow can start clinical training. Some providers may need training on more than one application.</a:t>
            </a:r>
          </a:p>
          <a:p>
            <a:pPr marL="600075" lvl="1" indent="-257175" defTabSz="68564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prstClr val="black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Speak to your Program Manager about scheduling for training</a:t>
            </a:r>
          </a:p>
          <a:p>
            <a:pPr marL="600075" lvl="1" indent="-257175" defTabSz="68564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prstClr val="black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Digital e-Learning courses for Epic training are available in Workday</a:t>
            </a:r>
          </a:p>
          <a:p>
            <a:pPr marL="600075" lvl="1" indent="-257175" defTabSz="68564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prstClr val="black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Log In Labs available at the IT Service Desk 4</a:t>
            </a:r>
            <a:r>
              <a:rPr lang="en-US" sz="1500" baseline="30000" dirty="0">
                <a:solidFill>
                  <a:prstClr val="black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500" dirty="0">
                <a:solidFill>
                  <a:prstClr val="black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Floor Ruby</a:t>
            </a:r>
          </a:p>
          <a:p>
            <a:pPr marL="257175" indent="-257175" defTabSz="68564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prstClr val="black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Epic is the correct environment to access patient info and documentation. More information about other environments is contained in the “Epic Provider Training Handout”.</a:t>
            </a:r>
          </a:p>
          <a:p>
            <a:pPr marL="257175" indent="-257175" defTabSz="68564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prstClr val="black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Questions concerning Epic</a:t>
            </a:r>
            <a:r>
              <a:rPr lang="en-US" sz="15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contact </a:t>
            </a:r>
            <a:r>
              <a:rPr lang="en-US" sz="15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epicprovidertraining@wvumedicine.org</a:t>
            </a:r>
          </a:p>
          <a:p>
            <a:pPr marL="257175" indent="-257175" defTabSz="68564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prstClr val="black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Direct any log in issues to the Help Desk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640">
              <a:defRPr/>
            </a:pPr>
            <a:fld id="{4A3FBA54-5C1B-D348-9A99-18A91FDE7B7F}" type="slidenum">
              <a:rPr lang="en-US">
                <a:latin typeface="Arial"/>
              </a:rPr>
              <a:pPr defTabSz="685640">
                <a:defRPr/>
              </a:pPr>
              <a:t>5</a:t>
            </a:fld>
            <a:endParaRPr lang="en-US" dirty="0">
              <a:latin typeface="Arial"/>
            </a:endParaRPr>
          </a:p>
        </p:txBody>
      </p:sp>
      <p:pic>
        <p:nvPicPr>
          <p:cNvPr id="1026" name="Picture 2" descr="Computer Logo Images – Browse 1,216,369 Stock Photos, Vectors, and Video |  Adobe Stock">
            <a:extLst>
              <a:ext uri="{FF2B5EF4-FFF2-40B4-BE49-F238E27FC236}">
                <a16:creationId xmlns:a16="http://schemas.microsoft.com/office/drawing/2014/main" id="{FB437FFB-F36D-44AE-B227-1CA663A829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2" t="14635" r="17073" b="17073"/>
          <a:stretch/>
        </p:blipFill>
        <p:spPr bwMode="auto">
          <a:xfrm>
            <a:off x="1752600" y="4800600"/>
            <a:ext cx="990600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omputer Logo Images – Browse 1,216,369 Stock Photos, Vectors, and Video |  Adobe Stock">
            <a:extLst>
              <a:ext uri="{FF2B5EF4-FFF2-40B4-BE49-F238E27FC236}">
                <a16:creationId xmlns:a16="http://schemas.microsoft.com/office/drawing/2014/main" id="{B914590F-C185-4CA9-9D71-247CCCBD10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2" t="14635" r="17073" b="17073"/>
          <a:stretch/>
        </p:blipFill>
        <p:spPr bwMode="auto">
          <a:xfrm>
            <a:off x="2895600" y="4800600"/>
            <a:ext cx="990600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omputer Logo Images – Browse 1,216,369 Stock Photos, Vectors, and Video |  Adobe Stock">
            <a:extLst>
              <a:ext uri="{FF2B5EF4-FFF2-40B4-BE49-F238E27FC236}">
                <a16:creationId xmlns:a16="http://schemas.microsoft.com/office/drawing/2014/main" id="{CD5BCAF9-52E5-418C-9857-9BE119F722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2" t="14635" r="17073" b="17073"/>
          <a:stretch/>
        </p:blipFill>
        <p:spPr bwMode="auto">
          <a:xfrm>
            <a:off x="609600" y="4800600"/>
            <a:ext cx="990600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7D9311-53C3-1BBC-7E37-48361881F2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67" t="15333" r="51667" b="52667"/>
          <a:stretch/>
        </p:blipFill>
        <p:spPr>
          <a:xfrm>
            <a:off x="3962400" y="4572001"/>
            <a:ext cx="507365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56303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7365D"/>
                </a:solidFill>
              </a:rPr>
              <a:t>Clinical Epic Help Desk</a:t>
            </a:r>
          </a:p>
        </p:txBody>
      </p:sp>
      <p:sp>
        <p:nvSpPr>
          <p:cNvPr id="3" name="Rectangle 2"/>
          <p:cNvSpPr/>
          <p:nvPr/>
        </p:nvSpPr>
        <p:spPr>
          <a:xfrm>
            <a:off x="654050" y="1657252"/>
            <a:ext cx="7835900" cy="3205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640">
              <a:lnSpc>
                <a:spcPct val="107000"/>
              </a:lnSpc>
              <a:spcAft>
                <a:spcPts val="600"/>
              </a:spcAft>
              <a:defRPr/>
            </a:pPr>
            <a:r>
              <a:rPr lang="en-US" sz="2700" b="1" dirty="0">
                <a:solidFill>
                  <a:srgbClr val="FF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304-598-HELP (4357) Option 2</a:t>
            </a:r>
          </a:p>
          <a:p>
            <a:pPr marL="285750" indent="-285750" defTabSz="68564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350" dirty="0">
                <a:solidFill>
                  <a:prstClr val="black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Available: 7 am to 5 pm; Monday through Friday, </a:t>
            </a:r>
            <a:r>
              <a:rPr lang="en-US" sz="1350" i="1" dirty="0">
                <a:solidFill>
                  <a:prstClr val="black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excluding holidays</a:t>
            </a:r>
          </a:p>
          <a:p>
            <a:pPr marL="285750" indent="-285750" defTabSz="68564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350" dirty="0">
                <a:solidFill>
                  <a:prstClr val="black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Clinical Help Desk is intended for physicians, advanced practice providers (APPs), clinical staff, or employees calling on behalf of a provider</a:t>
            </a:r>
          </a:p>
          <a:p>
            <a:pPr marL="285750" indent="-285750" defTabSz="68564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350" dirty="0">
                <a:solidFill>
                  <a:prstClr val="black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Clinical Help Desk is designed to help with workflow issues and problems that occur after providers have logged into Epic</a:t>
            </a:r>
          </a:p>
          <a:p>
            <a:pPr marL="285750" indent="-285750" defTabSz="68564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350" dirty="0">
                <a:solidFill>
                  <a:prstClr val="black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To reach the Clinical Help Desk, call 304-598-HELP (4357) and press 2 when the automated recording answers</a:t>
            </a:r>
          </a:p>
          <a:p>
            <a:pPr marL="285750" indent="-285750" defTabSz="68564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350" b="1" dirty="0">
                <a:solidFill>
                  <a:prstClr val="black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Note that all password or login issues should go to the IT Technical Help Desk</a:t>
            </a:r>
          </a:p>
          <a:p>
            <a:pPr marL="285750" indent="-285750" defTabSz="68564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350" dirty="0">
                <a:solidFill>
                  <a:prstClr val="black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If you need technical assistance for log in or password issues, call 304-598-HELP and press option 1.</a:t>
            </a:r>
            <a:endParaRPr lang="en-US" sz="825" dirty="0">
              <a:solidFill>
                <a:prstClr val="black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640">
              <a:defRPr/>
            </a:pPr>
            <a:fld id="{4A3FBA54-5C1B-D348-9A99-18A91FDE7B7F}" type="slidenum">
              <a:rPr lang="en-US">
                <a:latin typeface="Arial"/>
              </a:rPr>
              <a:pPr defTabSz="685640">
                <a:defRPr/>
              </a:pPr>
              <a:t>6</a:t>
            </a:fld>
            <a:endParaRPr lang="en-US" dirty="0">
              <a:latin typeface="Arial"/>
            </a:endParaRPr>
          </a:p>
        </p:txBody>
      </p:sp>
      <p:pic>
        <p:nvPicPr>
          <p:cNvPr id="2050" name="Picture 2" descr="Help symbol - Free communications icons">
            <a:extLst>
              <a:ext uri="{FF2B5EF4-FFF2-40B4-BE49-F238E27FC236}">
                <a16:creationId xmlns:a16="http://schemas.microsoft.com/office/drawing/2014/main" id="{60FD9DB5-C2CB-4F33-A99D-CE9D7C287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648200"/>
            <a:ext cx="1451295" cy="145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70645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600200"/>
            <a:ext cx="62484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/>
              <a:t>Access via CONNECT &gt;&gt; Applications &gt;&gt; Citrix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Citrix is the hospital’s designated remote access application and is required to access Epic when working off site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sz="2400" dirty="0"/>
              <a:t>Need help with Citrix?  Contact the WVU Medicine IT Help Desk (304-598-4357) or submit an IT Ticket</a:t>
            </a:r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0A3BC793-CA9F-4A59-B05D-1850750ADE4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29" r="19082" b="-329"/>
          <a:stretch/>
        </p:blipFill>
        <p:spPr>
          <a:xfrm>
            <a:off x="0" y="1600200"/>
            <a:ext cx="2438400" cy="5257800"/>
          </a:xfrm>
        </p:spPr>
      </p:pic>
      <p:pic>
        <p:nvPicPr>
          <p:cNvPr id="4098" name="Picture 2" descr="Citrix Online - Wikipedia">
            <a:extLst>
              <a:ext uri="{FF2B5EF4-FFF2-40B4-BE49-F238E27FC236}">
                <a16:creationId xmlns:a16="http://schemas.microsoft.com/office/drawing/2014/main" id="{535FD5A9-E2CD-4B38-96AE-A7AAADB78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57346"/>
            <a:ext cx="2362200" cy="94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B77AB-A4D5-42AC-B704-9EC9995F05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0" t="31334" r="60000" b="26000"/>
          <a:stretch/>
        </p:blipFill>
        <p:spPr>
          <a:xfrm>
            <a:off x="2886075" y="2209800"/>
            <a:ext cx="5800725" cy="22098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737911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7365D"/>
                </a:solidFill>
              </a:rPr>
              <a:t>Remote Epic Access via Citrix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13288" y="1936467"/>
            <a:ext cx="348877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 defTabSz="685640">
              <a:buFont typeface="Arial" panose="020B0604020202020204" pitchFamily="34" charset="0"/>
              <a:buChar char="•"/>
              <a:defRPr/>
            </a:pPr>
            <a:r>
              <a:rPr lang="en-US" sz="1350" dirty="0">
                <a:solidFill>
                  <a:prstClr val="black"/>
                </a:solidFill>
                <a:latin typeface="Arial"/>
              </a:rPr>
              <a:t>Search for https://apps.wvumedicine.org</a:t>
            </a:r>
          </a:p>
          <a:p>
            <a:pPr defTabSz="685640">
              <a:defRPr/>
            </a:pPr>
            <a:endParaRPr lang="en-US" sz="135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22" name="Picture 2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93688"/>
            <a:ext cx="2614613" cy="137636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3899667" y="2393688"/>
            <a:ext cx="426309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685640">
              <a:buFont typeface="Arial" panose="020B0604020202020204" pitchFamily="34" charset="0"/>
              <a:buChar char="•"/>
              <a:defRPr/>
            </a:pPr>
            <a:r>
              <a:rPr lang="en-US" sz="1350" dirty="0">
                <a:solidFill>
                  <a:prstClr val="black"/>
                </a:solidFill>
                <a:latin typeface="Arial"/>
              </a:rPr>
              <a:t>Install or save as a favorite</a:t>
            </a:r>
          </a:p>
          <a:p>
            <a:pPr marL="557132" lvl="1" indent="-214313" defTabSz="685640">
              <a:buFont typeface="Arial" panose="020B0604020202020204" pitchFamily="34" charset="0"/>
              <a:buChar char="•"/>
              <a:defRPr/>
            </a:pPr>
            <a:r>
              <a:rPr lang="en-US" sz="1350" dirty="0">
                <a:solidFill>
                  <a:prstClr val="black"/>
                </a:solidFill>
                <a:latin typeface="Arial"/>
              </a:rPr>
              <a:t>To install, click agree and then install</a:t>
            </a:r>
          </a:p>
          <a:p>
            <a:pPr marL="214313" indent="-214313" defTabSz="685640">
              <a:buFont typeface="Arial" panose="020B0604020202020204" pitchFamily="34" charset="0"/>
              <a:buChar char="•"/>
              <a:defRPr/>
            </a:pPr>
            <a:r>
              <a:rPr lang="en-US" sz="1350" dirty="0">
                <a:solidFill>
                  <a:prstClr val="black"/>
                </a:solidFill>
                <a:latin typeface="Arial"/>
              </a:rPr>
              <a:t>Enter Username (email or Epic login) and Password to login</a:t>
            </a:r>
          </a:p>
          <a:p>
            <a:pPr marL="671405" lvl="1" indent="-214313" defTabSz="685640">
              <a:buFont typeface="Arial" panose="020B0604020202020204" pitchFamily="34" charset="0"/>
              <a:buChar char="•"/>
              <a:defRPr/>
            </a:pPr>
            <a:r>
              <a:rPr lang="en-US" sz="1350" dirty="0">
                <a:solidFill>
                  <a:prstClr val="black"/>
                </a:solidFill>
                <a:latin typeface="Arial"/>
              </a:rPr>
              <a:t>You will then be prompted by Imprivata on your phone to approve this login.</a:t>
            </a:r>
          </a:p>
        </p:txBody>
      </p:sp>
      <p:pic>
        <p:nvPicPr>
          <p:cNvPr id="24" name="Picture 23" descr="cid:image002.jpg@01D32BBE.D6264810"/>
          <p:cNvPicPr/>
          <p:nvPr/>
        </p:nvPicPr>
        <p:blipFill rotWithShape="1"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06"/>
          <a:stretch>
            <a:fillRect/>
          </a:stretch>
        </p:blipFill>
        <p:spPr bwMode="auto">
          <a:xfrm>
            <a:off x="921544" y="4019944"/>
            <a:ext cx="3650456" cy="1139132"/>
          </a:xfrm>
          <a:prstGeom prst="rect">
            <a:avLst/>
          </a:prstGeom>
          <a:noFill/>
          <a:ln>
            <a:solidFill>
              <a:schemeClr val="accent5">
                <a:shade val="95000"/>
                <a:satMod val="105000"/>
              </a:schemeClr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4856206" y="4243261"/>
            <a:ext cx="400358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640">
              <a:defRPr/>
            </a:pPr>
            <a:r>
              <a:rPr lang="en-US" sz="1350" dirty="0">
                <a:solidFill>
                  <a:prstClr val="black"/>
                </a:solidFill>
                <a:latin typeface="Arial"/>
              </a:rPr>
              <a:t>Click on desired application.  Contact the help desk if your desired application is not available under the apps menu.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3764" y="1673020"/>
            <a:ext cx="8526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640">
              <a:defRPr/>
            </a:pPr>
            <a:r>
              <a:rPr lang="en-US" sz="1200" dirty="0">
                <a:solidFill>
                  <a:prstClr val="black"/>
                </a:solidFill>
                <a:latin typeface="Arial"/>
              </a:rPr>
              <a:t>Imprivata ID        MUST be downloaded on your phone to access Citrix, this allows for two factor authentication.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5400" y="1649017"/>
            <a:ext cx="269456" cy="25598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640">
              <a:defRPr/>
            </a:pPr>
            <a:fld id="{4A3FBA54-5C1B-D348-9A99-18A91FDE7B7F}" type="slidenum">
              <a:rPr lang="en-US">
                <a:latin typeface="Arial"/>
              </a:rPr>
              <a:pPr defTabSz="685640">
                <a:defRPr/>
              </a:pPr>
              <a:t>8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860439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D3B877-72B3-1E62-CDDE-5AD8F437F7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A283E-91BD-B6E3-0055-362CEE6E9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9796" y="304800"/>
            <a:ext cx="5157003" cy="6324600"/>
          </a:xfrm>
        </p:spPr>
        <p:txBody>
          <a:bodyPr>
            <a:normAutofit/>
          </a:bodyPr>
          <a:lstStyle/>
          <a:p>
            <a:r>
              <a:rPr lang="en-US" sz="2400" dirty="0"/>
              <a:t>Two-factor authentication for WVU applications is Okta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514F34-0E9B-1124-A137-15095D4DA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4868" y="1219200"/>
            <a:ext cx="3036053" cy="3748461"/>
          </a:xfrm>
          <a:prstGeom prst="rect">
            <a:avLst/>
          </a:prstGeom>
        </p:spPr>
      </p:pic>
      <p:pic>
        <p:nvPicPr>
          <p:cNvPr id="2050" name="Picture 2" descr="Okta Logo and symbol, meaning, history, PNG, brand">
            <a:extLst>
              <a:ext uri="{FF2B5EF4-FFF2-40B4-BE49-F238E27FC236}">
                <a16:creationId xmlns:a16="http://schemas.microsoft.com/office/drawing/2014/main" id="{D8A68320-B82D-CE9A-D15E-FFB657FAC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363" y="1385209"/>
            <a:ext cx="2278739" cy="128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FA96B60-2842-9FB8-BB26-6C90C4E55DF4}"/>
              </a:ext>
            </a:extLst>
          </p:cNvPr>
          <p:cNvSpPr txBox="1"/>
          <p:nvPr/>
        </p:nvSpPr>
        <p:spPr>
          <a:xfrm>
            <a:off x="2470803" y="5105400"/>
            <a:ext cx="6673197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2"/>
              </a:buClr>
            </a:pPr>
            <a:r>
              <a:rPr lang="en-US" sz="2400" dirty="0"/>
              <a:t> Need help with Okta? </a:t>
            </a:r>
          </a:p>
          <a:p>
            <a:r>
              <a:rPr lang="en-US" sz="2400" dirty="0"/>
              <a:t>         Contact: Create an IT ticket</a:t>
            </a:r>
          </a:p>
          <a:p>
            <a:endParaRPr lang="en-US" sz="1000" dirty="0"/>
          </a:p>
          <a:p>
            <a:r>
              <a:rPr lang="en-US" dirty="0"/>
              <a:t> https://wvu.atlassian.net/servicedesk/customer/portals</a:t>
            </a:r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9555CD-10AE-58CC-E253-F84BC540652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9297" r="27500"/>
          <a:stretch>
            <a:fillRect/>
          </a:stretch>
        </p:blipFill>
        <p:spPr>
          <a:xfrm>
            <a:off x="-3019" y="2667000"/>
            <a:ext cx="2473822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899146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041F93"/>
      </a:dk2>
      <a:lt2>
        <a:srgbClr val="E29A09"/>
      </a:lt2>
      <a:accent1>
        <a:srgbClr val="CA262A"/>
      </a:accent1>
      <a:accent2>
        <a:srgbClr val="DE7422"/>
      </a:accent2>
      <a:accent3>
        <a:srgbClr val="007680"/>
      </a:accent3>
      <a:accent4>
        <a:srgbClr val="0078AB"/>
      </a:accent4>
      <a:accent5>
        <a:srgbClr val="527F33"/>
      </a:accent5>
      <a:accent6>
        <a:srgbClr val="D2C99F"/>
      </a:accent6>
      <a:hlink>
        <a:srgbClr val="8DCCCF"/>
      </a:hlink>
      <a:folHlink>
        <a:srgbClr val="827BA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Custom 1">
      <a:dk1>
        <a:sysClr val="windowText" lastClr="000000"/>
      </a:dk1>
      <a:lt1>
        <a:sysClr val="window" lastClr="FFFFFF"/>
      </a:lt1>
      <a:dk2>
        <a:srgbClr val="041F93"/>
      </a:dk2>
      <a:lt2>
        <a:srgbClr val="E29A09"/>
      </a:lt2>
      <a:accent1>
        <a:srgbClr val="CA262A"/>
      </a:accent1>
      <a:accent2>
        <a:srgbClr val="DE7422"/>
      </a:accent2>
      <a:accent3>
        <a:srgbClr val="007680"/>
      </a:accent3>
      <a:accent4>
        <a:srgbClr val="0078AB"/>
      </a:accent4>
      <a:accent5>
        <a:srgbClr val="527F33"/>
      </a:accent5>
      <a:accent6>
        <a:srgbClr val="D2C99F"/>
      </a:accent6>
      <a:hlink>
        <a:srgbClr val="8DCCCF"/>
      </a:hlink>
      <a:folHlink>
        <a:srgbClr val="827BA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Custom 1">
      <a:dk1>
        <a:sysClr val="windowText" lastClr="000000"/>
      </a:dk1>
      <a:lt1>
        <a:sysClr val="window" lastClr="FFFFFF"/>
      </a:lt1>
      <a:dk2>
        <a:srgbClr val="041F93"/>
      </a:dk2>
      <a:lt2>
        <a:srgbClr val="E29A09"/>
      </a:lt2>
      <a:accent1>
        <a:srgbClr val="CA262A"/>
      </a:accent1>
      <a:accent2>
        <a:srgbClr val="DE7422"/>
      </a:accent2>
      <a:accent3>
        <a:srgbClr val="007680"/>
      </a:accent3>
      <a:accent4>
        <a:srgbClr val="0078AB"/>
      </a:accent4>
      <a:accent5>
        <a:srgbClr val="527F33"/>
      </a:accent5>
      <a:accent6>
        <a:srgbClr val="D2C99F"/>
      </a:accent6>
      <a:hlink>
        <a:srgbClr val="8DCCCF"/>
      </a:hlink>
      <a:folHlink>
        <a:srgbClr val="827BA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Custom Design">
  <a:themeElements>
    <a:clrScheme name="Custom 1">
      <a:dk1>
        <a:sysClr val="windowText" lastClr="000000"/>
      </a:dk1>
      <a:lt1>
        <a:sysClr val="window" lastClr="FFFFFF"/>
      </a:lt1>
      <a:dk2>
        <a:srgbClr val="041F93"/>
      </a:dk2>
      <a:lt2>
        <a:srgbClr val="E29A09"/>
      </a:lt2>
      <a:accent1>
        <a:srgbClr val="CA262A"/>
      </a:accent1>
      <a:accent2>
        <a:srgbClr val="DE7422"/>
      </a:accent2>
      <a:accent3>
        <a:srgbClr val="007680"/>
      </a:accent3>
      <a:accent4>
        <a:srgbClr val="0078AB"/>
      </a:accent4>
      <a:accent5>
        <a:srgbClr val="527F33"/>
      </a:accent5>
      <a:accent6>
        <a:srgbClr val="D2C99F"/>
      </a:accent6>
      <a:hlink>
        <a:srgbClr val="8DCCCF"/>
      </a:hlink>
      <a:folHlink>
        <a:srgbClr val="827BA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Custom Design">
  <a:themeElements>
    <a:clrScheme name="Custom 1">
      <a:dk1>
        <a:sysClr val="windowText" lastClr="000000"/>
      </a:dk1>
      <a:lt1>
        <a:sysClr val="window" lastClr="FFFFFF"/>
      </a:lt1>
      <a:dk2>
        <a:srgbClr val="041F93"/>
      </a:dk2>
      <a:lt2>
        <a:srgbClr val="E29A09"/>
      </a:lt2>
      <a:accent1>
        <a:srgbClr val="CA262A"/>
      </a:accent1>
      <a:accent2>
        <a:srgbClr val="DE7422"/>
      </a:accent2>
      <a:accent3>
        <a:srgbClr val="007680"/>
      </a:accent3>
      <a:accent4>
        <a:srgbClr val="0078AB"/>
      </a:accent4>
      <a:accent5>
        <a:srgbClr val="527F33"/>
      </a:accent5>
      <a:accent6>
        <a:srgbClr val="D2C99F"/>
      </a:accent6>
      <a:hlink>
        <a:srgbClr val="8DCCCF"/>
      </a:hlink>
      <a:folHlink>
        <a:srgbClr val="827BA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3_Custom Design">
  <a:themeElements>
    <a:clrScheme name="Custom 1">
      <a:dk1>
        <a:sysClr val="windowText" lastClr="000000"/>
      </a:dk1>
      <a:lt1>
        <a:sysClr val="window" lastClr="FFFFFF"/>
      </a:lt1>
      <a:dk2>
        <a:srgbClr val="041F93"/>
      </a:dk2>
      <a:lt2>
        <a:srgbClr val="E29A09"/>
      </a:lt2>
      <a:accent1>
        <a:srgbClr val="CA262A"/>
      </a:accent1>
      <a:accent2>
        <a:srgbClr val="DE7422"/>
      </a:accent2>
      <a:accent3>
        <a:srgbClr val="007680"/>
      </a:accent3>
      <a:accent4>
        <a:srgbClr val="0078AB"/>
      </a:accent4>
      <a:accent5>
        <a:srgbClr val="527F33"/>
      </a:accent5>
      <a:accent6>
        <a:srgbClr val="D2C99F"/>
      </a:accent6>
      <a:hlink>
        <a:srgbClr val="8DCCCF"/>
      </a:hlink>
      <a:folHlink>
        <a:srgbClr val="827BA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1012</TotalTime>
  <Words>805</Words>
  <Application>Microsoft Office PowerPoint</Application>
  <PresentationFormat>On-screen Show (4:3)</PresentationFormat>
  <Paragraphs>142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1_Office Theme</vt:lpstr>
      <vt:lpstr>2_Office Theme</vt:lpstr>
      <vt:lpstr>Custom Design</vt:lpstr>
      <vt:lpstr>2_Custom Design</vt:lpstr>
      <vt:lpstr>1_Custom Design</vt:lpstr>
      <vt:lpstr>3_Custom Design</vt:lpstr>
      <vt:lpstr>Navigating Applications</vt:lpstr>
      <vt:lpstr>Your portal to accessing MOST applications at WVUMedicine:</vt:lpstr>
      <vt:lpstr>connect.wvumedicine.org</vt:lpstr>
      <vt:lpstr>PowerPoint Presentation</vt:lpstr>
      <vt:lpstr>Epic Training</vt:lpstr>
      <vt:lpstr>Clinical Epic Help Desk</vt:lpstr>
      <vt:lpstr>PowerPoint Presentation</vt:lpstr>
      <vt:lpstr>Remote Epic Access via Citrix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WVU Healthcare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Condia, Anthony</dc:creator>
  <cp:lastModifiedBy>Paz, Victoria</cp:lastModifiedBy>
  <cp:revision>135</cp:revision>
  <dcterms:created xsi:type="dcterms:W3CDTF">2015-04-16T12:40:17Z</dcterms:created>
  <dcterms:modified xsi:type="dcterms:W3CDTF">2026-06-01T13:09:56Z</dcterms:modified>
</cp:coreProperties>
</file>